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3" r:id="rId2"/>
    <p:sldMasterId id="2147483733" r:id="rId3"/>
  </p:sldMasterIdLst>
  <p:notesMasterIdLst>
    <p:notesMasterId r:id="rId24"/>
  </p:notesMasterIdLst>
  <p:handoutMasterIdLst>
    <p:handoutMasterId r:id="rId25"/>
  </p:handoutMasterIdLst>
  <p:sldIdLst>
    <p:sldId id="270" r:id="rId4"/>
    <p:sldId id="369" r:id="rId5"/>
    <p:sldId id="398" r:id="rId6"/>
    <p:sldId id="394" r:id="rId7"/>
    <p:sldId id="377" r:id="rId8"/>
    <p:sldId id="395" r:id="rId9"/>
    <p:sldId id="396" r:id="rId10"/>
    <p:sldId id="397" r:id="rId11"/>
    <p:sldId id="366" r:id="rId12"/>
    <p:sldId id="399" r:id="rId13"/>
    <p:sldId id="400" r:id="rId14"/>
    <p:sldId id="401" r:id="rId15"/>
    <p:sldId id="410" r:id="rId16"/>
    <p:sldId id="402" r:id="rId17"/>
    <p:sldId id="405" r:id="rId18"/>
    <p:sldId id="409" r:id="rId19"/>
    <p:sldId id="411" r:id="rId20"/>
    <p:sldId id="368" r:id="rId21"/>
    <p:sldId id="273" r:id="rId22"/>
    <p:sldId id="334"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40" userDrawn="1">
          <p15:clr>
            <a:srgbClr val="A4A3A4"/>
          </p15:clr>
        </p15:guide>
        <p15:guide id="2" pos="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A5D"/>
    <a:srgbClr val="0164FF"/>
    <a:srgbClr val="0500FF"/>
    <a:srgbClr val="1169FC"/>
    <a:srgbClr val="69A6FF"/>
    <a:srgbClr val="003BCA"/>
    <a:srgbClr val="000E5E"/>
    <a:srgbClr val="757575"/>
    <a:srgbClr val="5FC8F1"/>
    <a:srgbClr val="0064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76"/>
    <p:restoredTop sz="86333" autoAdjust="0"/>
  </p:normalViewPr>
  <p:slideViewPr>
    <p:cSldViewPr snapToGrid="0" snapToObjects="1" showGuides="1">
      <p:cViewPr varScale="1">
        <p:scale>
          <a:sx n="171" d="100"/>
          <a:sy n="171" d="100"/>
        </p:scale>
        <p:origin x="824" y="168"/>
      </p:cViewPr>
      <p:guideLst>
        <p:guide orient="horz" pos="540"/>
        <p:guide pos="864"/>
      </p:guideLst>
    </p:cSldViewPr>
  </p:slideViewPr>
  <p:outlineViewPr>
    <p:cViewPr>
      <p:scale>
        <a:sx n="33" d="100"/>
        <a:sy n="33" d="100"/>
      </p:scale>
      <p:origin x="0" y="-16480"/>
    </p:cViewPr>
  </p:outlineViewPr>
  <p:notesTextViewPr>
    <p:cViewPr>
      <p:scale>
        <a:sx n="3" d="2"/>
        <a:sy n="3" d="2"/>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717FD6-8BE4-E14D-A925-BAD5521E3181}" type="datetimeFigureOut">
              <a:rPr lang="en-US" smtClean="0"/>
              <a:t>9/6/17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71B21E-D6F6-4D43-9A72-382E1C6CB106}" type="slidenum">
              <a:rPr lang="en-US" smtClean="0"/>
              <a:t>‹#›</a:t>
            </a:fld>
            <a:endParaRPr lang="en-US" dirty="0"/>
          </a:p>
        </p:txBody>
      </p:sp>
    </p:spTree>
    <p:extLst>
      <p:ext uri="{BB962C8B-B14F-4D97-AF65-F5344CB8AC3E}">
        <p14:creationId xmlns:p14="http://schemas.microsoft.com/office/powerpoint/2010/main" val="1869418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22E2D8-65C7-7C4E-8234-AAE54205E36D}" type="datetimeFigureOut">
              <a:rPr lang="en-US" smtClean="0"/>
              <a:t>9/6/17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89152D-EE5E-1943-9F5A-552F82390F62}" type="slidenum">
              <a:rPr lang="en-US" smtClean="0"/>
              <a:t>‹#›</a:t>
            </a:fld>
            <a:endParaRPr lang="en-US" dirty="0"/>
          </a:p>
        </p:txBody>
      </p:sp>
    </p:spTree>
    <p:extLst>
      <p:ext uri="{BB962C8B-B14F-4D97-AF65-F5344CB8AC3E}">
        <p14:creationId xmlns:p14="http://schemas.microsoft.com/office/powerpoint/2010/main" val="312544738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1" indent="-228600" algn="l" defTabSz="914400" rtl="0" eaLnBrk="1" fontAlgn="base" latinLnBrk="0" hangingPunct="1">
              <a:lnSpc>
                <a:spcPct val="100000"/>
              </a:lnSpc>
              <a:spcBef>
                <a:spcPct val="0"/>
              </a:spcBef>
              <a:spcAft>
                <a:spcPct val="0"/>
              </a:spcAft>
              <a:buClrTx/>
              <a:buSzTx/>
              <a:buFont typeface="Calibri" pitchFamily="34" charset="0"/>
              <a:buAutoNum type="arabicPeriod"/>
              <a:tabLst/>
              <a:defRPr/>
            </a:pPr>
            <a:r>
              <a:rPr lang="en-US" dirty="0" smtClean="0"/>
              <a:t>This is a</a:t>
            </a:r>
            <a:r>
              <a:rPr lang="en-US" baseline="0" dirty="0" smtClean="0"/>
              <a:t> high level introduction to blockchain concepts and business value. Presentations in this series are:</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smtClean="0"/>
              <a:t>Blockchain Explained: High level introduction to blockchain for business</a:t>
            </a:r>
          </a:p>
          <a:p>
            <a:pPr marL="685800" marR="0" lvl="1" indent="-228600" algn="l" defTabSz="914400" rtl="0" eaLnBrk="1" fontAlgn="base" latinLnBrk="0" hangingPunct="1">
              <a:lnSpc>
                <a:spcPct val="100000"/>
              </a:lnSpc>
              <a:spcBef>
                <a:spcPct val="0"/>
              </a:spcBef>
              <a:spcAft>
                <a:spcPct val="0"/>
              </a:spcAft>
              <a:buClrTx/>
              <a:buSzTx/>
              <a:buFont typeface="Arial" charset="0"/>
              <a:buChar char="•"/>
              <a:tabLst/>
              <a:defRPr/>
            </a:pPr>
            <a:r>
              <a:rPr lang="en-US" baseline="0" dirty="0" smtClean="0"/>
              <a:t>Blockchain Solutions: Use-cases, references and how IBM can help</a:t>
            </a:r>
          </a:p>
          <a:p>
            <a:pPr marL="685800" lvl="1" indent="-228600" eaLnBrk="1" hangingPunct="1">
              <a:spcBef>
                <a:spcPct val="0"/>
              </a:spcBef>
              <a:buFont typeface="Arial" charset="0"/>
              <a:buChar char="•"/>
            </a:pPr>
            <a:r>
              <a:rPr lang="en-US" baseline="0" dirty="0" smtClean="0"/>
              <a:t>Blockchain Composed: A technical introduction to Hyperledger Composer</a:t>
            </a:r>
          </a:p>
          <a:p>
            <a:pPr marL="685800" lvl="1" indent="-228600" eaLnBrk="1" hangingPunct="1">
              <a:spcBef>
                <a:spcPct val="0"/>
              </a:spcBef>
              <a:buFont typeface="Arial" charset="0"/>
              <a:buChar char="•"/>
            </a:pPr>
            <a:r>
              <a:rPr lang="en-US" baseline="0" dirty="0" smtClean="0"/>
              <a:t>Blockchain Architected: A technical i</a:t>
            </a:r>
            <a:r>
              <a:rPr lang="en-US" dirty="0" smtClean="0"/>
              <a:t>ntroduction to the concepts and components</a:t>
            </a:r>
            <a:r>
              <a:rPr lang="en-US" baseline="0" dirty="0" smtClean="0"/>
              <a:t> of a blockchain solution</a:t>
            </a:r>
          </a:p>
          <a:p>
            <a:pPr marL="685800" lvl="1" indent="-228600" eaLnBrk="1" hangingPunct="1">
              <a:spcBef>
                <a:spcPct val="0"/>
              </a:spcBef>
              <a:buFont typeface="Arial" charset="0"/>
              <a:buChar char="•"/>
            </a:pPr>
            <a:r>
              <a:rPr lang="en-US" baseline="0" dirty="0" smtClean="0"/>
              <a:t>Blockchain Explored: A technical deep dive on Hyperledger Fabric</a:t>
            </a:r>
          </a:p>
          <a:p>
            <a:pPr marL="685800" lvl="1" indent="-228600" eaLnBrk="1" hangingPunct="1">
              <a:spcBef>
                <a:spcPct val="0"/>
              </a:spcBef>
              <a:buFont typeface="Arial" charset="0"/>
              <a:buChar char="•"/>
            </a:pPr>
            <a:r>
              <a:rPr lang="en-US" baseline="0" dirty="0" smtClean="0"/>
              <a:t>Blockchain Next Steps: How to proceed on a first project</a:t>
            </a:r>
          </a:p>
          <a:p>
            <a:pPr marL="685800" lvl="1" indent="-228600" eaLnBrk="1" hangingPunct="1">
              <a:spcBef>
                <a:spcPct val="0"/>
              </a:spcBef>
              <a:buFont typeface="Calibri" pitchFamily="34" charset="0"/>
              <a:buAutoNum type="arabicPeriod"/>
            </a:pPr>
            <a:endParaRPr lang="en-US" baseline="0" dirty="0" smtClean="0"/>
          </a:p>
          <a:p>
            <a:pPr marL="228600" lvl="0" indent="-228600" eaLnBrk="1" hangingPunct="1">
              <a:spcBef>
                <a:spcPct val="0"/>
              </a:spcBef>
              <a:buFont typeface="+mj-lt"/>
              <a:buAutoNum type="arabicPeriod" startAt="2"/>
            </a:pPr>
            <a:r>
              <a:rPr lang="en-US" dirty="0" smtClean="0"/>
              <a:t>There is much hype around Blockchain. Most of this relates to the use of Blockchain to underpin the Bitcoin cryptocurrency. Whilst IBM are not interested in cryptocurrency, we are very interested in exploring the broader business application of blockchain technology.  This is a transformational opportunity for many of our clients.</a:t>
            </a:r>
          </a:p>
          <a:p>
            <a:pPr marL="228600" indent="-228600" eaLnBrk="1" hangingPunct="1">
              <a:spcBef>
                <a:spcPct val="0"/>
              </a:spcBef>
              <a:buFont typeface="Calibri" pitchFamily="34" charset="0"/>
              <a:buAutoNum type="arabicPeriod" startAt="2"/>
            </a:pPr>
            <a:endParaRPr lang="en-US" dirty="0" smtClean="0"/>
          </a:p>
          <a:p>
            <a:pPr marL="228600" indent="-228600" eaLnBrk="1" hangingPunct="1">
              <a:spcBef>
                <a:spcPct val="0"/>
              </a:spcBef>
              <a:buFont typeface="Calibri" pitchFamily="34" charset="0"/>
              <a:buAutoNum type="arabicPeriod" startAt="2"/>
            </a:pPr>
            <a:r>
              <a:rPr lang="en-US" baseline="0" dirty="0" smtClean="0"/>
              <a:t>IBM is a recognized leader in making blockchain real for business. We are helping many hundreds of clients on their blockchain journeys.</a:t>
            </a:r>
          </a:p>
          <a:p>
            <a:pPr marL="228600" indent="-228600" eaLnBrk="1" hangingPunct="1">
              <a:spcBef>
                <a:spcPct val="0"/>
              </a:spcBef>
              <a:buFont typeface="Calibri" pitchFamily="34" charset="0"/>
              <a:buAutoNum type="arabicPeriod" startAt="2"/>
            </a:pPr>
            <a:endParaRPr lang="en-US" dirty="0" smtClean="0"/>
          </a:p>
          <a:p>
            <a:pPr marL="228600" marR="0" indent="-228600" algn="l" defTabSz="914400" rtl="0" eaLnBrk="1" fontAlgn="base" latinLnBrk="0" hangingPunct="1">
              <a:lnSpc>
                <a:spcPct val="100000"/>
              </a:lnSpc>
              <a:spcBef>
                <a:spcPct val="0"/>
              </a:spcBef>
              <a:spcAft>
                <a:spcPct val="0"/>
              </a:spcAft>
              <a:buClrTx/>
              <a:buSzTx/>
              <a:buFont typeface="Calibri" pitchFamily="34" charset="0"/>
              <a:buAutoNum type="arabicPeriod" startAt="2"/>
              <a:tabLst/>
              <a:defRPr/>
            </a:pPr>
            <a:r>
              <a:rPr lang="en-US" dirty="0" smtClean="0"/>
              <a:t>This</a:t>
            </a:r>
            <a:r>
              <a:rPr lang="en-US" baseline="0" dirty="0" smtClean="0"/>
              <a:t> presentation is the first step! </a:t>
            </a:r>
            <a:r>
              <a:rPr lang="en-US" dirty="0" smtClean="0"/>
              <a:t>IBM has lots</a:t>
            </a:r>
            <a:r>
              <a:rPr lang="en-US" baseline="0" dirty="0" smtClean="0"/>
              <a:t> of educational material (signified by the breadcrumb trail at the top of this chart) and a well-defined engagement process that will help. We will take you through all of this later on in this presentation.</a:t>
            </a:r>
            <a:endParaRPr lang="en-US" dirty="0" smtClean="0"/>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dirty="0" smtClean="0"/>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r>
              <a:rPr lang="en-US" i="1" dirty="0" smtClean="0"/>
              <a:t>The</a:t>
            </a:r>
            <a:r>
              <a:rPr lang="en-US" i="1" baseline="0" dirty="0" smtClean="0"/>
              <a:t> latest copy of this presentation can be found on the IBM intranet at https://ibm.box.com/v/</a:t>
            </a:r>
            <a:r>
              <a:rPr lang="en-US" i="1" baseline="0" dirty="0" err="1" smtClean="0"/>
              <a:t>BlockchainExplained</a:t>
            </a:r>
            <a:r>
              <a:rPr lang="en-US" i="1" baseline="0" dirty="0" smtClean="0"/>
              <a:t>. Feel free to distribute a PDF of this file to clients.</a:t>
            </a:r>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i="1" baseline="0" dirty="0" smtClean="0"/>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r>
              <a:rPr lang="en-US" i="1" baseline="0" dirty="0" smtClean="0"/>
              <a:t>This presentation uses the IBM </a:t>
            </a:r>
            <a:r>
              <a:rPr lang="en-US" i="1" baseline="0" dirty="0" err="1" smtClean="0"/>
              <a:t>Plex</a:t>
            </a:r>
            <a:r>
              <a:rPr lang="en-US" i="1" baseline="0" dirty="0" smtClean="0"/>
              <a:t> font family, which can be downloaded here: https://</a:t>
            </a:r>
            <a:r>
              <a:rPr lang="en-US" i="1" baseline="0" dirty="0" err="1" smtClean="0"/>
              <a:t>ibm.ent.box.com</a:t>
            </a:r>
            <a:r>
              <a:rPr lang="en-US" i="1" baseline="0" dirty="0" smtClean="0"/>
              <a:t>/s/j90l2qhgjfysu6laq1rnt1anxspqxdcb/folder/30078036973</a:t>
            </a:r>
          </a:p>
          <a:p>
            <a:pPr marL="228600" marR="0" lvl="0" indent="-228600" algn="l" defTabSz="914400" rtl="0" eaLnBrk="1" fontAlgn="base" latinLnBrk="0" hangingPunct="1">
              <a:lnSpc>
                <a:spcPct val="100000"/>
              </a:lnSpc>
              <a:spcBef>
                <a:spcPct val="0"/>
              </a:spcBef>
              <a:spcAft>
                <a:spcPct val="0"/>
              </a:spcAft>
              <a:buClrTx/>
              <a:buSzTx/>
              <a:buFont typeface="Calibri"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3D89152D-EE5E-1943-9F5A-552F82390F62}" type="slidenum">
              <a:rPr lang="en-US" smtClean="0"/>
              <a:t>1</a:t>
            </a:fld>
            <a:endParaRPr lang="en-US" dirty="0"/>
          </a:p>
        </p:txBody>
      </p:sp>
    </p:spTree>
    <p:extLst>
      <p:ext uri="{BB962C8B-B14F-4D97-AF65-F5344CB8AC3E}">
        <p14:creationId xmlns:p14="http://schemas.microsoft.com/office/powerpoint/2010/main" val="132688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Purpose:</a:t>
            </a:r>
            <a:r>
              <a:rPr lang="en-US" baseline="0" dirty="0" smtClean="0"/>
              <a:t> Show the tools being worked with are familiar to many dev</a:t>
            </a:r>
          </a:p>
          <a:p>
            <a:endParaRPr lang="en-US" baseline="0" dirty="0" smtClean="0"/>
          </a:p>
          <a:p>
            <a:r>
              <a:rPr lang="en-US" baseline="0" dirty="0" smtClean="0"/>
              <a:t>Say: Most of these tools are commonly taught at </a:t>
            </a:r>
            <a:r>
              <a:rPr lang="en-US" baseline="0" dirty="0" err="1" smtClean="0"/>
              <a:t>uni</a:t>
            </a:r>
            <a:r>
              <a:rPr lang="en-US" baseline="0" dirty="0" smtClean="0"/>
              <a:t> so there is a large skill base to make use of when making blockchain</a:t>
            </a:r>
          </a:p>
          <a:p>
            <a:r>
              <a:rPr lang="en-US" baseline="0" dirty="0" smtClean="0"/>
              <a:t>DATA MODELING: language is new language being looked at in more detail in a few slides but closely matches the realities of business. More on this later.</a:t>
            </a:r>
          </a:p>
          <a:p>
            <a:r>
              <a:rPr lang="en-US" baseline="0" dirty="0" smtClean="0"/>
              <a:t>JAVA SCRIPT: one of the top 10 most popular languages and all decent computer science graduate will have some knowledge on how to program in this, also popular with more experienced developers</a:t>
            </a:r>
          </a:p>
          <a:p>
            <a:r>
              <a:rPr lang="en-US" baseline="0" dirty="0" smtClean="0"/>
              <a:t>WEB PLAYGROUND: The playground is a web page that simulates having a blockchain and dev </a:t>
            </a:r>
            <a:r>
              <a:rPr lang="en-US" baseline="0" dirty="0" err="1" smtClean="0"/>
              <a:t>environement</a:t>
            </a:r>
            <a:r>
              <a:rPr lang="en-US" baseline="0" dirty="0" smtClean="0"/>
              <a:t> for you without needing to install anything. Load the page and get going. This is designed for developers or business analysts who want to get going quick to understand if this is something they can use, then later install the local version to use editors and connect to real </a:t>
            </a:r>
            <a:r>
              <a:rPr lang="en-US" baseline="0" dirty="0" err="1" smtClean="0"/>
              <a:t>blockchains</a:t>
            </a:r>
            <a:r>
              <a:rPr lang="en-US" baseline="0" dirty="0" smtClean="0"/>
              <a:t>. More on this later in pack.</a:t>
            </a:r>
            <a:br>
              <a:rPr lang="en-US" baseline="0" dirty="0" smtClean="0"/>
            </a:br>
            <a:r>
              <a:rPr lang="en-US" baseline="0" dirty="0" smtClean="0"/>
              <a:t>NPM is becoming very popular and an easy modular framework for developers to build upon. Various options available depending on your persona and what you need the tool to do</a:t>
            </a:r>
          </a:p>
          <a:p>
            <a:r>
              <a:rPr lang="en-US" baseline="0" dirty="0" smtClean="0"/>
              <a:t>EDITOR: The framework will work allow any editor to be used, so far Atom &amp; </a:t>
            </a:r>
            <a:r>
              <a:rPr lang="en-US" baseline="0" dirty="0" err="1" smtClean="0"/>
              <a:t>VisualStudio</a:t>
            </a:r>
            <a:r>
              <a:rPr lang="en-US" baseline="0" dirty="0" smtClean="0"/>
              <a:t> Code are supported, more will come as the open community adds their connectors </a:t>
            </a:r>
            <a:r>
              <a:rPr lang="mr-IN" baseline="0" dirty="0" smtClean="0"/>
              <a:t>–</a:t>
            </a:r>
            <a:r>
              <a:rPr lang="en-US" baseline="0" dirty="0" smtClean="0"/>
              <a:t> see anecdotes</a:t>
            </a:r>
          </a:p>
          <a:p>
            <a:r>
              <a:rPr lang="en-US" baseline="0" dirty="0" smtClean="0"/>
              <a:t>CLI: a popular method of connecting to, managing and </a:t>
            </a:r>
            <a:r>
              <a:rPr lang="en-US" baseline="0" dirty="0" err="1" smtClean="0"/>
              <a:t>opperating</a:t>
            </a:r>
            <a:r>
              <a:rPr lang="en-US" baseline="0" dirty="0" smtClean="0"/>
              <a:t> systems o this is available complete with full help guides as standard in other CLI utilities</a:t>
            </a:r>
          </a:p>
          <a:p>
            <a:r>
              <a:rPr lang="en-US" baseline="0" dirty="0" smtClean="0"/>
              <a:t>YO: </a:t>
            </a:r>
            <a:r>
              <a:rPr lang="en-US" baseline="0" dirty="0" err="1" smtClean="0"/>
              <a:t>Yoeman</a:t>
            </a:r>
            <a:r>
              <a:rPr lang="en-US" baseline="0" dirty="0" smtClean="0"/>
              <a:t> is a scaffolding tool for modern web apps. It can </a:t>
            </a:r>
            <a:r>
              <a:rPr lang="en-US" dirty="0" smtClean="0"/>
              <a:t>writing your build configuration (</a:t>
            </a:r>
            <a:r>
              <a:rPr lang="en-US" dirty="0" err="1" smtClean="0"/>
              <a:t>e.g</a:t>
            </a:r>
            <a:r>
              <a:rPr lang="en-US" dirty="0" smtClean="0"/>
              <a:t> </a:t>
            </a:r>
            <a:r>
              <a:rPr lang="en-US" dirty="0" err="1" smtClean="0"/>
              <a:t>Gulpfile</a:t>
            </a:r>
            <a:r>
              <a:rPr lang="en-US" dirty="0" smtClean="0"/>
              <a:t>) and pulling in relevant build tasks and package manage</a:t>
            </a:r>
            <a:endParaRPr lang="en-US" baseline="0" dirty="0" smtClean="0"/>
          </a:p>
          <a:p>
            <a:r>
              <a:rPr lang="en-US" baseline="0" dirty="0" smtClean="0"/>
              <a:t>EXISTING SYSTEMS: Loopback &amp; Swagger (round green logo) are also open source projects. Loopback creates a full set of APIs for you based upon what have been made in Fabric Composer. Swagger is the most popular framework for APIs </a:t>
            </a:r>
            <a:r>
              <a:rPr lang="en-US" dirty="0" smtClean="0"/>
              <a:t>which visually renders your Swagger definition with concise, real time feedback and error handling</a:t>
            </a:r>
            <a:endParaRPr lang="en-US" baseline="0" dirty="0" smtClean="0"/>
          </a:p>
          <a:p>
            <a:endParaRPr lang="en-US" baseline="0" dirty="0" smtClean="0"/>
          </a:p>
          <a:p>
            <a:endParaRPr lang="en-US" baseline="0" dirty="0" smtClean="0"/>
          </a:p>
          <a:p>
            <a:r>
              <a:rPr lang="en-US" baseline="0" dirty="0" smtClean="0"/>
              <a:t>References &amp; Anecdotes: Atom was planned to be our only initial editor supported, VS Code was added by one of our team familiar with VS code but not part of Composer dev team. Within a short amount of time he had </a:t>
            </a:r>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12</a:t>
            </a:fld>
            <a:endParaRPr lang="en-US"/>
          </a:p>
        </p:txBody>
      </p:sp>
    </p:spTree>
    <p:extLst>
      <p:ext uri="{BB962C8B-B14F-4D97-AF65-F5344CB8AC3E}">
        <p14:creationId xmlns:p14="http://schemas.microsoft.com/office/powerpoint/2010/main" val="411503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310321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128520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noTextEdit="1"/>
          </p:cNvSpPr>
          <p:nvPr>
            <p:ph type="sldImg"/>
          </p:nvPr>
        </p:nvSpPr>
        <p:spPr bwMode="auto">
          <a:noFill/>
          <a:ln>
            <a:solidFill>
              <a:srgbClr val="000000"/>
            </a:solidFill>
            <a:miter lim="800000"/>
            <a:headEnd/>
            <a:tailEnd/>
          </a:ln>
        </p:spPr>
      </p:sp>
      <p:sp>
        <p:nvSpPr>
          <p:cNvPr id="62466" name="Rectangle 3"/>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Calibri" pitchFamily="34" charset="0"/>
              <a:buNone/>
            </a:pPr>
            <a:endParaRPr lang="en-US" dirty="0"/>
          </a:p>
        </p:txBody>
      </p:sp>
    </p:spTree>
    <p:extLst>
      <p:ext uri="{BB962C8B-B14F-4D97-AF65-F5344CB8AC3E}">
        <p14:creationId xmlns:p14="http://schemas.microsoft.com/office/powerpoint/2010/main" val="1153146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8F735-2258-884A-BAD8-BB4BE87DECB7}" type="slidenum">
              <a:rPr lang="en-US" smtClean="0"/>
              <a:pPr/>
              <a:t>16</a:t>
            </a:fld>
            <a:endParaRPr lang="en-US"/>
          </a:p>
        </p:txBody>
      </p:sp>
    </p:spTree>
    <p:extLst>
      <p:ext uri="{BB962C8B-B14F-4D97-AF65-F5344CB8AC3E}">
        <p14:creationId xmlns:p14="http://schemas.microsoft.com/office/powerpoint/2010/main" val="187837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As of end-2016,</a:t>
            </a:r>
            <a:r>
              <a:rPr lang="en-US" baseline="0" dirty="0"/>
              <a:t> IBM </a:t>
            </a:r>
            <a:r>
              <a:rPr lang="en-US" dirty="0"/>
              <a:t>has over</a:t>
            </a:r>
            <a:r>
              <a:rPr lang="en-US" baseline="0" dirty="0"/>
              <a:t> 400 clients going through this pipeline (public information).</a:t>
            </a:r>
          </a:p>
          <a:p>
            <a:pPr marL="228600" indent="-228600">
              <a:buFont typeface="+mj-lt"/>
              <a:buAutoNum type="arabicPeriod"/>
            </a:pPr>
            <a:endParaRPr lang="en-US" baseline="0" dirty="0"/>
          </a:p>
          <a:p>
            <a:pPr marL="228600" indent="-228600">
              <a:buFont typeface="+mj-lt"/>
              <a:buAutoNum type="arabicPeriod"/>
            </a:pPr>
            <a:r>
              <a:rPr lang="en-US" baseline="0" dirty="0"/>
              <a:t>Blockchain Hands-on is analogous to a proof-of-technology, but is designed for business people in addition to technical people.</a:t>
            </a:r>
          </a:p>
          <a:p>
            <a:pPr marL="228600" indent="-228600">
              <a:buFont typeface="+mj-lt"/>
              <a:buAutoNum type="arabicPeriod"/>
            </a:pPr>
            <a:endParaRPr lang="en-US" baseline="0" dirty="0"/>
          </a:p>
          <a:p>
            <a:pPr marL="228600" indent="-228600">
              <a:buFont typeface="+mj-lt"/>
              <a:buAutoNum type="arabicPeriod"/>
            </a:pPr>
            <a:r>
              <a:rPr lang="en-US" baseline="0" dirty="0"/>
              <a:t>First project is analogous to a proof-of-concept, but is designed to provide real and ongoing value to the client rather than being disposable.</a:t>
            </a:r>
          </a:p>
          <a:p>
            <a:pPr marL="228600" indent="-228600">
              <a:buFont typeface="+mj-lt"/>
              <a:buAutoNum type="arabicPeriod"/>
            </a:pPr>
            <a:endParaRPr lang="en-US" baseline="0" dirty="0"/>
          </a:p>
          <a:p>
            <a:pPr marL="228600" indent="-228600">
              <a:buFont typeface="+mj-lt"/>
              <a:buAutoNum type="arabicPeriod"/>
            </a:pPr>
            <a:r>
              <a:rPr lang="en-US" baseline="0" dirty="0"/>
              <a:t>We do not recommend short-cutting any stage in this process.</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18</a:t>
            </a:fld>
            <a:endParaRPr lang="en-US" dirty="0"/>
          </a:p>
        </p:txBody>
      </p:sp>
    </p:spTree>
    <p:extLst>
      <p:ext uri="{BB962C8B-B14F-4D97-AF65-F5344CB8AC3E}">
        <p14:creationId xmlns:p14="http://schemas.microsoft.com/office/powerpoint/2010/main" val="968116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5 Projects</a:t>
            </a:r>
            <a:r>
              <a:rPr lang="en-US" u="sng" baseline="0" dirty="0" smtClean="0"/>
              <a:t> &amp; 3 Tools</a:t>
            </a:r>
            <a:endParaRPr lang="en-US" u="sng" dirty="0" smtClean="0"/>
          </a:p>
          <a:p>
            <a:r>
              <a:rPr lang="en-US" dirty="0" smtClean="0"/>
              <a:t>Burrow </a:t>
            </a:r>
            <a:r>
              <a:rPr lang="mr-IN" dirty="0" smtClean="0"/>
              <a:t>–</a:t>
            </a:r>
            <a:r>
              <a:rPr lang="en-US" dirty="0" smtClean="0"/>
              <a:t> based on Ethereum Virtual Machine &amp; modular</a:t>
            </a:r>
          </a:p>
          <a:p>
            <a:r>
              <a:rPr lang="en-US" dirty="0" smtClean="0"/>
              <a:t>Fabric </a:t>
            </a:r>
            <a:r>
              <a:rPr lang="mr-IN" dirty="0" smtClean="0"/>
              <a:t>–</a:t>
            </a:r>
            <a:r>
              <a:rPr lang="en-US" dirty="0" smtClean="0"/>
              <a:t> Foundation for developing modular Blockchain applications</a:t>
            </a:r>
          </a:p>
          <a:p>
            <a:r>
              <a:rPr lang="en-US" dirty="0" err="1" smtClean="0"/>
              <a:t>Iroha</a:t>
            </a:r>
            <a:r>
              <a:rPr lang="en-US" dirty="0" smtClean="0"/>
              <a:t> </a:t>
            </a:r>
            <a:r>
              <a:rPr lang="mr-IN" dirty="0" smtClean="0"/>
              <a:t>–</a:t>
            </a:r>
            <a:r>
              <a:rPr lang="en-US" dirty="0" smtClean="0"/>
              <a:t> designed for Infrastructure Projects </a:t>
            </a:r>
          </a:p>
          <a:p>
            <a:r>
              <a:rPr lang="en-US" dirty="0" smtClean="0"/>
              <a:t>Indy </a:t>
            </a:r>
            <a:r>
              <a:rPr lang="mr-IN" dirty="0" smtClean="0"/>
              <a:t>–</a:t>
            </a:r>
            <a:r>
              <a:rPr lang="en-US" dirty="0" smtClean="0"/>
              <a:t> Tools,</a:t>
            </a:r>
            <a:r>
              <a:rPr lang="en-US" baseline="0" dirty="0" smtClean="0"/>
              <a:t> libraries and </a:t>
            </a:r>
            <a:r>
              <a:rPr lang="en-US" baseline="0" dirty="0" err="1" smtClean="0"/>
              <a:t>componenets</a:t>
            </a:r>
            <a:r>
              <a:rPr lang="en-US" baseline="0" dirty="0" smtClean="0"/>
              <a:t> for </a:t>
            </a:r>
            <a:r>
              <a:rPr lang="en-US" dirty="0" smtClean="0"/>
              <a:t>Identities </a:t>
            </a:r>
          </a:p>
          <a:p>
            <a:r>
              <a:rPr lang="en-US" dirty="0" err="1" smtClean="0"/>
              <a:t>Sawtooth</a:t>
            </a:r>
            <a:r>
              <a:rPr lang="en-US" dirty="0" smtClean="0"/>
              <a:t> </a:t>
            </a:r>
            <a:r>
              <a:rPr lang="mr-IN" dirty="0" smtClean="0"/>
              <a:t>–</a:t>
            </a:r>
            <a:r>
              <a:rPr lang="en-US" dirty="0" smtClean="0"/>
              <a:t> Proof of Elapsed time and great for </a:t>
            </a:r>
            <a:r>
              <a:rPr lang="en-US" dirty="0" err="1" smtClean="0"/>
              <a:t>IoT</a:t>
            </a:r>
            <a:endParaRPr lang="en-US" dirty="0" smtClean="0"/>
          </a:p>
          <a:p>
            <a:endParaRPr lang="en-US" dirty="0" smtClean="0"/>
          </a:p>
          <a:p>
            <a:r>
              <a:rPr lang="en-US" dirty="0" smtClean="0"/>
              <a:t>Cello</a:t>
            </a:r>
            <a:r>
              <a:rPr lang="en-US" baseline="0" dirty="0" smtClean="0"/>
              <a:t> </a:t>
            </a:r>
            <a:r>
              <a:rPr lang="mr-IN" baseline="0" dirty="0" smtClean="0"/>
              <a:t>–</a:t>
            </a:r>
            <a:r>
              <a:rPr lang="en-US" baseline="0" dirty="0" smtClean="0"/>
              <a:t> Creating, managing and terminating</a:t>
            </a:r>
          </a:p>
          <a:p>
            <a:r>
              <a:rPr lang="en-US" dirty="0" smtClean="0"/>
              <a:t>Explorer </a:t>
            </a:r>
            <a:r>
              <a:rPr lang="mr-IN" dirty="0" smtClean="0"/>
              <a:t>–</a:t>
            </a:r>
            <a:r>
              <a:rPr lang="en-US" dirty="0" smtClean="0"/>
              <a:t> View</a:t>
            </a:r>
            <a:r>
              <a:rPr lang="en-US" baseline="0" dirty="0" smtClean="0"/>
              <a:t> and monitor (similar to </a:t>
            </a:r>
            <a:r>
              <a:rPr lang="en-US" baseline="0" dirty="0" err="1" smtClean="0"/>
              <a:t>blockchain.info</a:t>
            </a:r>
            <a:r>
              <a:rPr lang="en-US" baseline="0" dirty="0" smtClean="0"/>
              <a:t>)</a:t>
            </a:r>
          </a:p>
          <a:p>
            <a:r>
              <a:rPr lang="en-US" baseline="0" dirty="0" smtClean="0"/>
              <a:t>Composer </a:t>
            </a:r>
            <a:r>
              <a:rPr lang="mr-IN" baseline="0" dirty="0" smtClean="0"/>
              <a:t>–</a:t>
            </a:r>
            <a:r>
              <a:rPr lang="en-US" baseline="0" dirty="0" smtClean="0"/>
              <a:t> Build business networks, help write smart contracts, deploy</a:t>
            </a:r>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3</a:t>
            </a:fld>
            <a:endParaRPr lang="en-US" dirty="0"/>
          </a:p>
        </p:txBody>
      </p:sp>
    </p:spTree>
    <p:extLst>
      <p:ext uri="{BB962C8B-B14F-4D97-AF65-F5344CB8AC3E}">
        <p14:creationId xmlns:p14="http://schemas.microsoft.com/office/powerpoint/2010/main" val="610703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Hyperledger is the fastest growing project</a:t>
            </a:r>
            <a:r>
              <a:rPr lang="en-GB" baseline="0" dirty="0"/>
              <a:t> in Linux Foundation history and has a huge amount of industry support.</a:t>
            </a:r>
            <a:endParaRPr lang="en-GB" dirty="0"/>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0748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80648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Hyperledger Fabric</a:t>
            </a:r>
            <a:r>
              <a:rPr lang="en-US" baseline="0" dirty="0"/>
              <a:t> </a:t>
            </a:r>
            <a:r>
              <a:rPr lang="en-US" dirty="0"/>
              <a:t>is one of two Hyperledger</a:t>
            </a:r>
            <a:r>
              <a:rPr lang="en-US" baseline="0" dirty="0"/>
              <a:t> projects that IBM is significantly investing in, although it is important to note that Fabric is NOT an IBM project. V1 was released on 11 July 2017 with developers representing 27 different organizations. See https://www.hyperledger.org/blog/2017/07/11/hyperledger-fabric-1-0-is-released.</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271858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eaLnBrk="1" hangingPunct="1">
              <a:spcBef>
                <a:spcPct val="0"/>
              </a:spcBef>
              <a:buFont typeface="+mj-lt"/>
              <a:buAutoNum type="arabicPeriod"/>
            </a:pPr>
            <a:r>
              <a:rPr lang="en-US" dirty="0"/>
              <a:t>Hyperledger Composer aims to bridge the gap between the high level abstractions</a:t>
            </a:r>
            <a:r>
              <a:rPr lang="en-US" baseline="0" dirty="0"/>
              <a:t> that have been described in this presentation (i.e. assets, participants and transactions) </a:t>
            </a:r>
            <a:r>
              <a:rPr lang="en-US" dirty="0"/>
              <a:t>and the technical realities of Hyperledger Fabric (i.e. invoking</a:t>
            </a:r>
            <a:r>
              <a:rPr lang="en-US" baseline="0" dirty="0"/>
              <a:t> code on a distributed processing system).</a:t>
            </a:r>
          </a:p>
          <a:p>
            <a:pPr marL="228600" indent="-228600" eaLnBrk="1" hangingPunct="1">
              <a:spcBef>
                <a:spcPct val="0"/>
              </a:spcBef>
              <a:buFont typeface="+mj-lt"/>
              <a:buAutoNum type="arabicPeriod"/>
            </a:pPr>
            <a:endParaRPr lang="en-US" baseline="0" dirty="0"/>
          </a:p>
          <a:p>
            <a:pPr marL="228600" indent="-228600" eaLnBrk="1" hangingPunct="1">
              <a:spcBef>
                <a:spcPct val="0"/>
              </a:spcBef>
              <a:buFont typeface="+mj-lt"/>
              <a:buAutoNum type="arabicPeriod"/>
            </a:pPr>
            <a:r>
              <a:rPr lang="en-US" baseline="0" dirty="0"/>
              <a:t>By exposing a domain specific language and transaction processor functions in Javascript, the effect of Composer is that it allows you to develop blockchain applications very quickly. It saves time and increases flexibility.</a:t>
            </a:r>
          </a:p>
          <a:p>
            <a:pPr marL="228600" indent="-228600" eaLnBrk="1" hangingPunct="1">
              <a:spcBef>
                <a:spcPct val="0"/>
              </a:spcBef>
              <a:buFont typeface="+mj-lt"/>
              <a:buAutoNum type="arabicPeriod"/>
            </a:pPr>
            <a:endParaRPr lang="en-US" baseline="0" dirty="0"/>
          </a:p>
          <a:p>
            <a:pPr marL="228600" indent="-228600" eaLnBrk="1" hangingPunct="1">
              <a:spcBef>
                <a:spcPct val="0"/>
              </a:spcBef>
              <a:buFont typeface="+mj-lt"/>
              <a:buAutoNum type="arabicPeriod"/>
            </a:pPr>
            <a:r>
              <a:rPr lang="en-US" baseline="0" dirty="0"/>
              <a:t>Hyperledger Composer is now a Linux Foundation Hyperledger project. It requires Hyperledger Fabric.</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67495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Rapidly activate your blockchain network in 1/3 the time:</a:t>
            </a:r>
          </a:p>
          <a:p>
            <a:pPr marL="557213" lvl="1" indent="-214313">
              <a:buFont typeface="Arial" charset="0"/>
              <a:buChar char="•"/>
            </a:pPr>
            <a:r>
              <a:rPr lang="en-US" sz="1400" dirty="0"/>
              <a:t>With tools that help you overcome the difficult collaboration and technical tasks you will run into as you move from ideas to production</a:t>
            </a:r>
          </a:p>
          <a:p>
            <a:pPr marL="557213" lvl="1" indent="-214313">
              <a:buFont typeface="Arial" charset="0"/>
              <a:buChar char="•"/>
            </a:pPr>
            <a:r>
              <a:rPr lang="en-US" sz="1400" dirty="0"/>
              <a:t>Experience of over 400 client engagements at your fingertips with numerous tools to accelerate the heavy lifting required to make your blockchain network a reality</a:t>
            </a:r>
          </a:p>
          <a:p>
            <a:pPr marL="557213" lvl="1" indent="-214313">
              <a:buFont typeface="Arial" charset="0"/>
              <a:buChar char="•"/>
            </a:pPr>
            <a:endParaRPr lang="en-US" sz="1400" dirty="0"/>
          </a:p>
          <a:p>
            <a:r>
              <a:rPr lang="en-US" sz="1400" b="1" dirty="0"/>
              <a:t>The IBM Blockchain Platform is the only integrated, business ready platform that addresses the full life cycle (develop, govern, and operate) of a multi-organization blockchain network.  </a:t>
            </a:r>
          </a:p>
          <a:p>
            <a:pPr marL="557213" lvl="1" indent="-214313">
              <a:buFont typeface="Arial" charset="0"/>
              <a:buChar char="•"/>
            </a:pPr>
            <a:r>
              <a:rPr lang="en-US" sz="1400" dirty="0"/>
              <a:t>Designed to accelerate through phased collaboration the creation of a “built for business” global blockchain network across industries and use cases</a:t>
            </a:r>
          </a:p>
          <a:p>
            <a:pPr marL="557213" lvl="1" indent="-214313">
              <a:buFont typeface="Arial" charset="0"/>
              <a:buChar char="•"/>
            </a:pPr>
            <a:r>
              <a:rPr lang="en-US" sz="1400" dirty="0"/>
              <a:t>In record time, you can:</a:t>
            </a:r>
          </a:p>
          <a:p>
            <a:pPr marL="900113" lvl="2" indent="-214313">
              <a:buFont typeface="Arial" charset="0"/>
              <a:buChar char="•"/>
            </a:pPr>
            <a:r>
              <a:rPr lang="en-US" sz="1400" dirty="0"/>
              <a:t>Collaborate to build your code with team based DevOps leveraging Hyperledger Fabric and Hyperledger Composer</a:t>
            </a:r>
          </a:p>
          <a:p>
            <a:pPr marL="900113" lvl="2" indent="-214313">
              <a:buFont typeface="Arial" charset="0"/>
              <a:buChar char="•"/>
            </a:pPr>
            <a:r>
              <a:rPr lang="en-US" sz="1400" dirty="0"/>
              <a:t>Invite and manage your ecosystem with democratic business rules</a:t>
            </a:r>
          </a:p>
          <a:p>
            <a:pPr marL="900113" lvl="2" indent="-214313">
              <a:buFont typeface="Arial" charset="0"/>
              <a:buChar char="•"/>
            </a:pPr>
            <a:r>
              <a:rPr lang="en-US" sz="1400" dirty="0"/>
              <a:t>Keep the network running in a hyper-secure environment that meets the performance and trust requirements of even the most demanding and regulated industries</a:t>
            </a:r>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16806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IBM brings</a:t>
            </a:r>
            <a:r>
              <a:rPr lang="en-US" sz="1200" kern="1200" baseline="0" dirty="0">
                <a:solidFill>
                  <a:schemeClr val="tx1"/>
                </a:solidFill>
                <a:effectLst/>
                <a:latin typeface="+mn-lt"/>
                <a:ea typeface="+mn-ea"/>
                <a:cs typeface="+mn-cs"/>
              </a:rPr>
              <a:t> the</a:t>
            </a:r>
            <a:r>
              <a:rPr lang="en-US" sz="1200" kern="1200" dirty="0">
                <a:solidFill>
                  <a:schemeClr val="tx1"/>
                </a:solidFill>
                <a:effectLst/>
                <a:latin typeface="+mn-lt"/>
                <a:ea typeface="+mn-ea"/>
                <a:cs typeface="+mn-cs"/>
              </a:rPr>
              <a:t> experience of over 400+ Client engagements and multiple active networks at your ecosystems fingertips.</a:t>
            </a:r>
          </a:p>
          <a:p>
            <a:pPr marL="0" marR="0" indent="0" algn="l" defTabSz="685783"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685783"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IBM Blockchain Platform puts the experience of over 400+ Client engagements and multiple active networks at your ecosystems fingertips.</a:t>
            </a:r>
          </a:p>
          <a:p>
            <a:endParaRPr lang="en-US" dirty="0"/>
          </a:p>
          <a:p>
            <a:pPr marL="228600" indent="-228600" eaLnBrk="0" hangingPunct="0">
              <a:spcBef>
                <a:spcPct val="30000"/>
              </a:spcBef>
              <a:buFont typeface="+mj-lt"/>
              <a:buAutoNum type="arabicPeriod"/>
              <a:defRPr/>
            </a:pPr>
            <a:r>
              <a:rPr lang="en-US" sz="1200" dirty="0">
                <a:solidFill>
                  <a:srgbClr val="6D7777"/>
                </a:solidFill>
                <a:ea typeface="ＭＳ Ｐゴシック" pitchFamily="34" charset="-128"/>
              </a:rPr>
              <a:t>IBM has a</a:t>
            </a:r>
            <a:r>
              <a:rPr lang="en-US" sz="1200" baseline="0" dirty="0">
                <a:solidFill>
                  <a:srgbClr val="6D7777"/>
                </a:solidFill>
                <a:ea typeface="ＭＳ Ｐゴシック" pitchFamily="34" charset="-128"/>
              </a:rPr>
              <a:t> large and increasing number of public references on blockchain.</a:t>
            </a:r>
            <a:endParaRPr lang="en-US" sz="1200" dirty="0">
              <a:solidFill>
                <a:srgbClr val="6D7777"/>
              </a:solidFill>
              <a:ea typeface="ＭＳ Ｐゴシック" pitchFamily="34" charset="-128"/>
            </a:endParaRPr>
          </a:p>
          <a:p>
            <a:pPr marL="0" indent="0" eaLnBrk="0" hangingPunct="0">
              <a:spcBef>
                <a:spcPct val="30000"/>
              </a:spcBef>
              <a:buFont typeface="+mj-lt"/>
              <a:buNone/>
              <a:defRPr/>
            </a:pPr>
            <a:endParaRPr lang="en-US" sz="1200" dirty="0">
              <a:solidFill>
                <a:srgbClr val="6D7777"/>
              </a:solidFill>
              <a:ea typeface="ＭＳ Ｐゴシック" pitchFamily="34" charset="-128"/>
            </a:endParaRPr>
          </a:p>
          <a:p>
            <a:pPr marL="0" indent="0" eaLnBrk="0" hangingPunct="0">
              <a:spcBef>
                <a:spcPct val="30000"/>
              </a:spcBef>
              <a:buFont typeface="+mj-lt"/>
              <a:buNone/>
              <a:defRPr/>
            </a:pPr>
            <a:r>
              <a:rPr lang="en-US" sz="1200" i="1" dirty="0">
                <a:solidFill>
                  <a:srgbClr val="6D7777"/>
                </a:solidFill>
                <a:ea typeface="ＭＳ Ｐゴシック" pitchFamily="34" charset="-128"/>
              </a:rPr>
              <a:t>COMPLETE LIST with references is here &gt; http://ibm.biz/BlockPubRef</a:t>
            </a:r>
          </a:p>
          <a:p>
            <a:pPr eaLnBrk="0" hangingPunct="0">
              <a:spcBef>
                <a:spcPct val="30000"/>
              </a:spcBef>
              <a:defRPr/>
            </a:pPr>
            <a:endParaRPr lang="en-US" sz="1200" dirty="0">
              <a:solidFill>
                <a:srgbClr val="6D7777"/>
              </a:solidFill>
              <a:ea typeface="ＭＳ Ｐゴシック" pitchFamily="34" charset="-128"/>
            </a:endParaRPr>
          </a:p>
          <a:p>
            <a:pPr eaLnBrk="0" hangingPunct="0">
              <a:spcBef>
                <a:spcPct val="30000"/>
              </a:spcBef>
              <a:defRPr/>
            </a:pPr>
            <a:r>
              <a:rPr lang="en-US" sz="1200" dirty="0">
                <a:solidFill>
                  <a:srgbClr val="6D7777"/>
                </a:solidFill>
                <a:ea typeface="ＭＳ Ｐゴシック" pitchFamily="34" charset="-128"/>
              </a:rPr>
              <a:t>Northern Trust: </a:t>
            </a:r>
          </a:p>
          <a:p>
            <a:pPr eaLnBrk="0" hangingPunct="0">
              <a:spcBef>
                <a:spcPct val="30000"/>
              </a:spcBef>
              <a:defRPr/>
            </a:pPr>
            <a:r>
              <a:rPr lang="en-US" sz="1200" dirty="0">
                <a:solidFill>
                  <a:srgbClr val="6D7777"/>
                </a:solidFill>
                <a:ea typeface="ＭＳ Ｐゴシック" pitchFamily="34" charset="-128"/>
              </a:rPr>
              <a:t>http://www-03.ibm.com/press/us/en/pressrelease/51655.wss</a:t>
            </a:r>
          </a:p>
          <a:p>
            <a:pPr eaLnBrk="0" hangingPunct="0">
              <a:spcBef>
                <a:spcPct val="30000"/>
              </a:spcBef>
              <a:defRPr/>
            </a:pPr>
            <a:r>
              <a:rPr lang="en-US" sz="1200" dirty="0">
                <a:solidFill>
                  <a:srgbClr val="6D7777"/>
                </a:solidFill>
                <a:ea typeface="ＭＳ Ｐゴシック" pitchFamily="34" charset="-128"/>
              </a:rPr>
              <a:t>Maersk:</a:t>
            </a:r>
          </a:p>
          <a:p>
            <a:pPr eaLnBrk="0" hangingPunct="0">
              <a:spcBef>
                <a:spcPct val="30000"/>
              </a:spcBef>
              <a:defRPr/>
            </a:pPr>
            <a:r>
              <a:rPr lang="en-US" sz="1200" dirty="0">
                <a:solidFill>
                  <a:srgbClr val="6D7777"/>
                </a:solidFill>
                <a:ea typeface="ＭＳ Ｐゴシック" pitchFamily="34" charset="-128"/>
              </a:rPr>
              <a:t>http://www-03.ibm.com/press/us/en/pressrelease/51712.wss</a:t>
            </a:r>
          </a:p>
          <a:p>
            <a:pPr eaLnBrk="0" hangingPunct="0">
              <a:spcBef>
                <a:spcPct val="30000"/>
              </a:spcBef>
              <a:defRPr/>
            </a:pPr>
            <a:r>
              <a:rPr lang="en-US" sz="1200" dirty="0">
                <a:solidFill>
                  <a:srgbClr val="6D7777"/>
                </a:solidFill>
                <a:ea typeface="ＭＳ Ｐゴシック" pitchFamily="34" charset="-128"/>
              </a:rPr>
              <a:t>HSBC, Bank of America, IDA: </a:t>
            </a:r>
          </a:p>
          <a:p>
            <a:pPr eaLnBrk="0" hangingPunct="0">
              <a:spcBef>
                <a:spcPct val="30000"/>
              </a:spcBef>
              <a:defRPr/>
            </a:pPr>
            <a:r>
              <a:rPr lang="en-US" sz="1200" b="0" dirty="0">
                <a:solidFill>
                  <a:srgbClr val="5A5A5A"/>
                </a:solidFill>
                <a:ea typeface="ＭＳ Ｐゴシック" pitchFamily="34" charset="-128"/>
              </a:rPr>
              <a:t>http://www.coindesk.com/hsbc-bank-america-blockchain-supply-chain/</a:t>
            </a:r>
          </a:p>
          <a:p>
            <a:pPr eaLnBrk="0" hangingPunct="0">
              <a:spcBef>
                <a:spcPct val="30000"/>
              </a:spcBef>
              <a:defRPr/>
            </a:pPr>
            <a:r>
              <a:rPr lang="en-US" sz="1200" dirty="0">
                <a:solidFill>
                  <a:srgbClr val="6D7777"/>
                </a:solidFill>
                <a:ea typeface="ＭＳ Ｐゴシック" pitchFamily="34" charset="-128"/>
              </a:rPr>
              <a:t>ABN AMRO: </a:t>
            </a:r>
          </a:p>
          <a:p>
            <a:pPr eaLnBrk="0" hangingPunct="0">
              <a:spcBef>
                <a:spcPct val="30000"/>
              </a:spcBef>
              <a:defRPr/>
            </a:pPr>
            <a:r>
              <a:rPr lang="en-GB" sz="1200" b="0" dirty="0">
                <a:solidFill>
                  <a:srgbClr val="6D7777"/>
                </a:solidFill>
                <a:ea typeface="ＭＳ Ｐゴシック" pitchFamily="34" charset="-128"/>
              </a:rPr>
              <a:t>https://www.abnamro.com/en/newsroom/blogs/arjan-van-os/2016/walking-the-walk-exploring-the-power-of-blockchain.html</a:t>
            </a:r>
            <a:endParaRPr lang="en-GB" sz="1200" b="0" dirty="0">
              <a:solidFill>
                <a:srgbClr val="5A5A5A"/>
              </a:solidFill>
              <a:ea typeface="ＭＳ Ｐゴシック" pitchFamily="34" charset="-128"/>
            </a:endParaRPr>
          </a:p>
          <a:p>
            <a:pPr eaLnBrk="0" hangingPunct="0">
              <a:spcBef>
                <a:spcPct val="30000"/>
              </a:spcBef>
              <a:defRPr/>
            </a:pPr>
            <a:r>
              <a:rPr lang="en-GB" sz="1200" dirty="0">
                <a:solidFill>
                  <a:srgbClr val="6D7777"/>
                </a:solidFill>
                <a:ea typeface="ＭＳ Ｐゴシック" pitchFamily="34" charset="-128"/>
              </a:rPr>
              <a:t>Crédit Mutuel Arkéa: </a:t>
            </a:r>
          </a:p>
          <a:p>
            <a:pPr eaLnBrk="0" hangingPunct="0">
              <a:spcBef>
                <a:spcPct val="30000"/>
              </a:spcBef>
              <a:defRPr/>
            </a:pPr>
            <a:r>
              <a:rPr lang="en-GB" sz="1200" b="0" dirty="0">
                <a:solidFill>
                  <a:srgbClr val="6D7777"/>
                </a:solidFill>
                <a:ea typeface="ＭＳ Ｐゴシック" pitchFamily="34" charset="-128"/>
              </a:rPr>
              <a:t>http://www.coindesk.com/ibm-completes-blockchain-trial-french-bank-credit-mutuel/</a:t>
            </a:r>
          </a:p>
          <a:p>
            <a:pPr eaLnBrk="0" hangingPunct="0">
              <a:spcBef>
                <a:spcPct val="30000"/>
              </a:spcBef>
              <a:defRPr/>
            </a:pPr>
            <a:r>
              <a:rPr lang="en-GB" sz="1200" dirty="0">
                <a:solidFill>
                  <a:srgbClr val="6D7777"/>
                </a:solidFill>
                <a:ea typeface="ＭＳ Ｐゴシック" pitchFamily="34" charset="-128"/>
              </a:rPr>
              <a:t>JPX: </a:t>
            </a:r>
          </a:p>
          <a:p>
            <a:pPr eaLnBrk="0" hangingPunct="0">
              <a:spcBef>
                <a:spcPct val="30000"/>
              </a:spcBef>
              <a:defRPr/>
            </a:pPr>
            <a:r>
              <a:rPr lang="en-GB" sz="1200" b="0" dirty="0">
                <a:solidFill>
                  <a:srgbClr val="6D7777"/>
                </a:solidFill>
                <a:ea typeface="ＭＳ Ｐゴシック" pitchFamily="34" charset="-128"/>
              </a:rPr>
              <a:t>http://www.ibm.com/press/us/en/pressrelease/49088.wss</a:t>
            </a:r>
          </a:p>
          <a:p>
            <a:pPr eaLnBrk="0" hangingPunct="0">
              <a:spcBef>
                <a:spcPct val="30000"/>
              </a:spcBef>
              <a:defRPr/>
            </a:pPr>
            <a:r>
              <a:rPr lang="en-GB" sz="1200" dirty="0">
                <a:solidFill>
                  <a:srgbClr val="6D7777"/>
                </a:solidFill>
                <a:ea typeface="ＭＳ Ｐゴシック" pitchFamily="34" charset="-128"/>
              </a:rPr>
              <a:t>Kouvola Innovation: </a:t>
            </a:r>
          </a:p>
          <a:p>
            <a:pPr eaLnBrk="0" hangingPunct="0">
              <a:spcBef>
                <a:spcPct val="30000"/>
              </a:spcBef>
              <a:defRPr/>
            </a:pPr>
            <a:r>
              <a:rPr lang="en-GB" sz="1200" b="0" dirty="0">
                <a:solidFill>
                  <a:srgbClr val="6D7777"/>
                </a:solidFill>
                <a:ea typeface="ＭＳ Ｐゴシック" pitchFamily="34" charset="-128"/>
              </a:rPr>
              <a:t>http://www.ibm.com/press/us/en/pressrelease/49029.wss</a:t>
            </a:r>
          </a:p>
          <a:p>
            <a:pPr eaLnBrk="0" hangingPunct="0">
              <a:spcBef>
                <a:spcPct val="30000"/>
              </a:spcBef>
              <a:defRPr/>
            </a:pPr>
            <a:r>
              <a:rPr lang="en-GB" sz="1200" dirty="0">
                <a:solidFill>
                  <a:srgbClr val="6D7777"/>
                </a:solidFill>
                <a:ea typeface="ＭＳ Ｐゴシック" pitchFamily="34" charset="-128"/>
              </a:rPr>
              <a:t>London Stock Exchange: </a:t>
            </a:r>
          </a:p>
          <a:p>
            <a:pPr eaLnBrk="0" hangingPunct="0">
              <a:spcBef>
                <a:spcPct val="30000"/>
              </a:spcBef>
              <a:defRPr/>
            </a:pPr>
            <a:r>
              <a:rPr lang="en-GB" sz="1200" b="0" dirty="0">
                <a:solidFill>
                  <a:srgbClr val="6D7777"/>
                </a:solidFill>
                <a:ea typeface="ＭＳ Ｐゴシック" pitchFamily="34" charset="-128"/>
              </a:rPr>
              <a:t>http://www.ibtimes.co.uk/linux-foundation-blockchain-consortium-digital-asset-ibm-credits-london-stock-exchange-board-1533798</a:t>
            </a:r>
          </a:p>
          <a:p>
            <a:pPr eaLnBrk="0" hangingPunct="0">
              <a:spcBef>
                <a:spcPct val="30000"/>
              </a:spcBef>
              <a:defRPr/>
            </a:pPr>
            <a:r>
              <a:rPr lang="en-GB" sz="1200" dirty="0">
                <a:solidFill>
                  <a:srgbClr val="6D7777"/>
                </a:solidFill>
                <a:ea typeface="ＭＳ Ｐゴシック" pitchFamily="34" charset="-128"/>
              </a:rPr>
              <a:t>Mizuho: </a:t>
            </a:r>
          </a:p>
          <a:p>
            <a:pPr eaLnBrk="0" hangingPunct="0">
              <a:spcBef>
                <a:spcPct val="30000"/>
              </a:spcBef>
              <a:defRPr/>
            </a:pPr>
            <a:r>
              <a:rPr lang="en-GB" sz="1200" b="0" dirty="0">
                <a:solidFill>
                  <a:srgbClr val="6D7777"/>
                </a:solidFill>
                <a:ea typeface="ＭＳ Ｐゴシック" pitchFamily="34" charset="-128"/>
              </a:rPr>
              <a:t>http://www.coindesk.com/mizuho-digital-currency-powered-blockchain-settlement/</a:t>
            </a:r>
          </a:p>
          <a:p>
            <a:pPr eaLnBrk="0" hangingPunct="0">
              <a:spcBef>
                <a:spcPct val="30000"/>
              </a:spcBef>
              <a:defRPr/>
            </a:pPr>
            <a:r>
              <a:rPr lang="en-GB" sz="1200" dirty="0">
                <a:solidFill>
                  <a:srgbClr val="6D7777"/>
                </a:solidFill>
                <a:ea typeface="ＭＳ Ｐゴシック" pitchFamily="34" charset="-128"/>
              </a:rPr>
              <a:t>IBM Global Finance:</a:t>
            </a:r>
          </a:p>
          <a:p>
            <a:pPr eaLnBrk="0" hangingPunct="0">
              <a:spcBef>
                <a:spcPct val="30000"/>
              </a:spcBef>
              <a:defRPr/>
            </a:pPr>
            <a:r>
              <a:rPr lang="en-GB" sz="1200" b="0" dirty="0">
                <a:solidFill>
                  <a:srgbClr val="6D7777"/>
                </a:solidFill>
                <a:ea typeface="ＭＳ Ｐゴシック" pitchFamily="34" charset="-128"/>
              </a:rPr>
              <a:t>http://www.coindesk.com/ibm-building-blockchain-dispute-resolution-system/</a:t>
            </a:r>
          </a:p>
          <a:p>
            <a:pPr eaLnBrk="0" hangingPunct="0">
              <a:spcBef>
                <a:spcPct val="30000"/>
              </a:spcBef>
              <a:defRPr/>
            </a:pPr>
            <a:r>
              <a:rPr lang="en-GB" sz="1200" dirty="0">
                <a:solidFill>
                  <a:srgbClr val="6D7777"/>
                </a:solidFill>
                <a:ea typeface="ＭＳ Ｐゴシック" pitchFamily="34" charset="-128"/>
              </a:rPr>
              <a:t>Everledger</a:t>
            </a:r>
          </a:p>
          <a:p>
            <a:pPr eaLnBrk="0" hangingPunct="0">
              <a:spcBef>
                <a:spcPct val="30000"/>
              </a:spcBef>
              <a:defRPr/>
            </a:pPr>
            <a:r>
              <a:rPr lang="en-GB" sz="1200" b="0" dirty="0">
                <a:solidFill>
                  <a:srgbClr val="6D7777"/>
                </a:solidFill>
                <a:ea typeface="ＭＳ Ｐゴシック" pitchFamily="34" charset="-128"/>
              </a:rPr>
              <a:t>https://www-03.ibm.com/press/us/en/pressrelease/50169.wss</a:t>
            </a:r>
          </a:p>
          <a:p>
            <a:pPr eaLnBrk="0" hangingPunct="0">
              <a:spcBef>
                <a:spcPct val="30000"/>
              </a:spcBef>
              <a:defRPr/>
            </a:pPr>
            <a:r>
              <a:rPr lang="en-GB" sz="1200" dirty="0">
                <a:solidFill>
                  <a:srgbClr val="6D7777"/>
                </a:solidFill>
                <a:ea typeface="ＭＳ Ｐゴシック" pitchFamily="34" charset="-128"/>
              </a:rPr>
              <a:t>Bank of Tokyo Mitsubishi</a:t>
            </a:r>
          </a:p>
          <a:p>
            <a:pPr eaLnBrk="0" hangingPunct="0">
              <a:spcBef>
                <a:spcPct val="30000"/>
              </a:spcBef>
              <a:defRPr/>
            </a:pPr>
            <a:r>
              <a:rPr lang="en-GB" sz="1200" b="0" dirty="0">
                <a:solidFill>
                  <a:srgbClr val="6D7777"/>
                </a:solidFill>
                <a:ea typeface="ＭＳ Ｐゴシック" pitchFamily="34" charset="-128"/>
              </a:rPr>
              <a:t>https://www-03.ibm.com/press/us/en/pressrelease/50544.wss</a:t>
            </a:r>
          </a:p>
          <a:p>
            <a:pPr eaLnBrk="0" hangingPunct="0">
              <a:spcBef>
                <a:spcPct val="30000"/>
              </a:spcBef>
              <a:defRPr/>
            </a:pPr>
            <a:r>
              <a:rPr lang="en-GB" sz="1200" dirty="0">
                <a:solidFill>
                  <a:srgbClr val="6D7777"/>
                </a:solidFill>
                <a:ea typeface="ＭＳ Ｐゴシック" pitchFamily="34" charset="-128"/>
              </a:rPr>
              <a:t>China UnionPay</a:t>
            </a:r>
          </a:p>
          <a:p>
            <a:pPr eaLnBrk="0" hangingPunct="0">
              <a:spcBef>
                <a:spcPct val="30000"/>
              </a:spcBef>
              <a:defRPr/>
            </a:pPr>
            <a:r>
              <a:rPr lang="en-GB" sz="1200" b="0" dirty="0">
                <a:solidFill>
                  <a:srgbClr val="6D7777"/>
                </a:solidFill>
                <a:ea typeface="ＭＳ Ｐゴシック" pitchFamily="34" charset="-128"/>
              </a:rPr>
              <a:t>http://www.coindesk.com/ibm-china-unionpay-blockchain-loyalty-exchange/</a:t>
            </a:r>
          </a:p>
          <a:p>
            <a:pPr eaLnBrk="0" hangingPunct="0">
              <a:spcBef>
                <a:spcPct val="30000"/>
              </a:spcBef>
              <a:defRPr/>
            </a:pPr>
            <a:r>
              <a:rPr lang="en-GB" sz="1200" dirty="0">
                <a:solidFill>
                  <a:srgbClr val="6D7777"/>
                </a:solidFill>
                <a:ea typeface="ＭＳ Ｐゴシック" pitchFamily="34" charset="-128"/>
              </a:rPr>
              <a:t>CLS</a:t>
            </a:r>
          </a:p>
          <a:p>
            <a:pPr eaLnBrk="0" hangingPunct="0">
              <a:spcBef>
                <a:spcPct val="30000"/>
              </a:spcBef>
              <a:defRPr/>
            </a:pPr>
            <a:r>
              <a:rPr lang="en-GB" sz="1200" b="0" dirty="0">
                <a:solidFill>
                  <a:srgbClr val="6D7777"/>
                </a:solidFill>
                <a:ea typeface="ＭＳ Ｐゴシック" pitchFamily="34" charset="-128"/>
              </a:rPr>
              <a:t>http://www.coindesk.com/cls-to-develop-blockchain-payment-service-on-ibm-fabric/</a:t>
            </a:r>
          </a:p>
          <a:p>
            <a:pPr eaLnBrk="0" hangingPunct="0">
              <a:spcBef>
                <a:spcPct val="30000"/>
              </a:spcBef>
              <a:defRPr/>
            </a:pPr>
            <a:r>
              <a:rPr lang="en-GB" sz="1200" dirty="0">
                <a:solidFill>
                  <a:srgbClr val="6D7777"/>
                </a:solidFill>
                <a:ea typeface="ＭＳ Ｐゴシック" pitchFamily="34" charset="-128"/>
              </a:rPr>
              <a:t>UBS </a:t>
            </a:r>
          </a:p>
          <a:p>
            <a:pPr eaLnBrk="0" hangingPunct="0">
              <a:spcBef>
                <a:spcPct val="30000"/>
              </a:spcBef>
              <a:defRPr/>
            </a:pPr>
            <a:r>
              <a:rPr lang="en-GB" sz="1200" b="0" dirty="0">
                <a:solidFill>
                  <a:srgbClr val="6D7777"/>
                </a:solidFill>
                <a:ea typeface="ＭＳ Ｐゴシック" pitchFamily="34" charset="-128"/>
              </a:rPr>
              <a:t>http://www.coindesk.com/ubs-blockchain-prototype-trade/</a:t>
            </a:r>
            <a:endParaRPr lang="en-US" sz="1200" b="0" dirty="0">
              <a:solidFill>
                <a:srgbClr val="6D7777"/>
              </a:solidFill>
              <a:ea typeface="ＭＳ Ｐゴシック" pitchFamily="34" charset="-128"/>
            </a:endParaRPr>
          </a:p>
          <a:p>
            <a:pPr eaLnBrk="0" hangingPunct="0">
              <a:spcBef>
                <a:spcPct val="30000"/>
              </a:spcBef>
              <a:defRPr/>
            </a:pPr>
            <a:endParaRPr lang="en-GB" sz="1200" b="0" dirty="0">
              <a:solidFill>
                <a:srgbClr val="6D7777"/>
              </a:solidFill>
              <a:ea typeface="ＭＳ Ｐゴシック" pitchFamily="34" charset="-128"/>
            </a:endParaRPr>
          </a:p>
          <a:p>
            <a:endParaRPr lang="en-GB" sz="1800" dirty="0">
              <a:solidFill>
                <a:srgbClr val="5A5A5A"/>
              </a:solidFill>
              <a:ea typeface="ＭＳ Ｐゴシック" pitchFamily="34"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IBM GF: http://www.coindesk.com/ibm-building-blockchain-dispute-resolution-system/</a:t>
            </a:r>
            <a:endParaRPr lang="en-US" dirty="0"/>
          </a:p>
          <a:p>
            <a:endParaRPr lang="en-US" dirty="0"/>
          </a:p>
        </p:txBody>
      </p:sp>
      <p:sp>
        <p:nvSpPr>
          <p:cNvPr id="4" name="Slide Number Placeholder 3"/>
          <p:cNvSpPr>
            <a:spLocks noGrp="1"/>
          </p:cNvSpPr>
          <p:nvPr>
            <p:ph type="sldNum" sz="quarter" idx="10"/>
          </p:nvPr>
        </p:nvSpPr>
        <p:spPr/>
        <p:txBody>
          <a:bodyPr/>
          <a:lstStyle/>
          <a:p>
            <a:fld id="{3D89152D-EE5E-1943-9F5A-552F82390F62}" type="slidenum">
              <a:rPr lang="en-US" smtClean="0"/>
              <a:t>9</a:t>
            </a:fld>
            <a:endParaRPr lang="en-US" dirty="0"/>
          </a:p>
        </p:txBody>
      </p:sp>
    </p:spTree>
    <p:extLst>
      <p:ext uri="{BB962C8B-B14F-4D97-AF65-F5344CB8AC3E}">
        <p14:creationId xmlns:p14="http://schemas.microsoft.com/office/powerpoint/2010/main" val="3298325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noRot="1" noChangeAspect="1" noTextEdit="1"/>
          </p:cNvSpPr>
          <p:nvPr>
            <p:ph type="sldImg"/>
          </p:nvPr>
        </p:nvSpPr>
        <p:spPr bwMode="auto">
          <a:noFill/>
          <a:ln>
            <a:solidFill>
              <a:srgbClr val="000000"/>
            </a:solidFill>
            <a:miter lim="800000"/>
            <a:headEnd/>
            <a:tailEnd/>
          </a:ln>
        </p:spPr>
      </p:sp>
      <p:sp>
        <p:nvSpPr>
          <p:cNvPr id="51202"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Purpose:</a:t>
            </a:r>
            <a:r>
              <a:rPr lang="en-US" baseline="0" dirty="0" smtClean="0"/>
              <a:t> Why using Fabric Composer is great!</a:t>
            </a:r>
          </a:p>
          <a:p>
            <a:pPr eaLnBrk="1" hangingPunct="1"/>
            <a:endParaRPr lang="en-US" baseline="0" dirty="0" smtClean="0"/>
          </a:p>
          <a:p>
            <a:pPr eaLnBrk="1" hangingPunct="1"/>
            <a:r>
              <a:rPr lang="en-US" baseline="0" dirty="0" smtClean="0"/>
              <a:t>Say: </a:t>
            </a:r>
          </a:p>
          <a:p>
            <a:pPr eaLnBrk="1" hangingPunct="1"/>
            <a:r>
              <a:rPr lang="en-US" baseline="0" dirty="0" smtClean="0"/>
              <a:t>INCREASE UNDERSTANDING: With the language used by fabric composer is much more business friendly talking in Assets, Participants &amp; Transactions enabling the gap between developers and business knowledge </a:t>
            </a:r>
          </a:p>
          <a:p>
            <a:pPr eaLnBrk="1" hangingPunct="1"/>
            <a:r>
              <a:rPr lang="en-US" baseline="0" dirty="0" smtClean="0"/>
              <a:t>SAVE TIME: Fabric composer has been built from the ground up with agile in min such as easy to test what was just written and using tools to turn what was created into live API’s and usable front end for end user testing in minutes</a:t>
            </a:r>
          </a:p>
          <a:p>
            <a:pPr eaLnBrk="1" hangingPunct="1"/>
            <a:r>
              <a:rPr lang="en-US" baseline="0" dirty="0" smtClean="0"/>
              <a:t>REDUCES RISK: with the increased ease of testing and ability for multiple personas to read and understand what has been written (amalgamation of previous 2 benefits) this provides much more stability and much more likely the end system will provide the business benefits required.</a:t>
            </a:r>
          </a:p>
          <a:p>
            <a:pPr eaLnBrk="1" hangingPunct="1"/>
            <a:r>
              <a:rPr lang="en-US" baseline="0" dirty="0" smtClean="0"/>
              <a:t>INCREASED FLEXIBILITY: As composer has been designed from agile developing, the ability to update the code and links to </a:t>
            </a:r>
            <a:r>
              <a:rPr lang="en-US" baseline="0" dirty="0" err="1" smtClean="0"/>
              <a:t>github</a:t>
            </a:r>
            <a:r>
              <a:rPr lang="en-US" baseline="0" dirty="0" smtClean="0"/>
              <a:t> to manage versioning then test this within minutes makes iterating </a:t>
            </a:r>
            <a:r>
              <a:rPr lang="en-US" baseline="0" dirty="0" err="1" smtClean="0"/>
              <a:t>imporvements</a:t>
            </a:r>
            <a:r>
              <a:rPr lang="en-US" baseline="0" dirty="0" smtClean="0"/>
              <a:t> easy.  </a:t>
            </a:r>
          </a:p>
          <a:p>
            <a:pPr eaLnBrk="1" hangingPunct="1"/>
            <a:endParaRPr lang="en-US" baseline="0" dirty="0" smtClean="0"/>
          </a:p>
          <a:p>
            <a:pPr eaLnBrk="1" hangingPunct="1"/>
            <a:r>
              <a:rPr lang="en-US" baseline="0" dirty="0" smtClean="0"/>
              <a:t>References: Next slide shows how some of these benefits are realized with the tool choices</a:t>
            </a:r>
          </a:p>
          <a:p>
            <a:pPr eaLnBrk="1" hangingPunct="1"/>
            <a:endParaRPr lang="en-US" dirty="0" smtClean="0"/>
          </a:p>
        </p:txBody>
      </p:sp>
    </p:spTree>
    <p:extLst>
      <p:ext uri="{BB962C8B-B14F-4D97-AF65-F5344CB8AC3E}">
        <p14:creationId xmlns:p14="http://schemas.microsoft.com/office/powerpoint/2010/main" val="861850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5" Type="http://schemas.openxmlformats.org/officeDocument/2006/relationships/image" Target="../media/image3.png"/><Relationship Id="rId6" Type="http://schemas.microsoft.com/office/2007/relationships/hdphoto" Target="../media/hdphoto2.wdp"/><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5119302" y="961186"/>
            <a:ext cx="3817339" cy="3750237"/>
            <a:chOff x="5119302" y="961186"/>
            <a:chExt cx="3817339" cy="3750237"/>
          </a:xfrm>
        </p:grpSpPr>
        <p:pic>
          <p:nvPicPr>
            <p:cNvPr id="9" name="Picture 8"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119302" y="961186"/>
              <a:ext cx="3750725" cy="2753303"/>
            </a:xfrm>
            <a:prstGeom prst="rect">
              <a:avLst/>
            </a:prstGeom>
          </p:spPr>
        </p:pic>
        <p:pic>
          <p:nvPicPr>
            <p:cNvPr id="10" name="Picture 9" descr="BLOCKCHAIN4_MARK_BLUE.png"/>
            <p:cNvPicPr>
              <a:picLocks noChangeAspect="1"/>
            </p:cNvPicPr>
            <p:nvPr userDrawn="1"/>
          </p:nvPicPr>
          <p:blipFill rotWithShape="1">
            <a:blip r:embed="rId2">
              <a:extLst>
                <a:ext uri="{28A0092B-C50C-407E-A947-70E740481C1C}">
                  <a14:useLocalDpi xmlns:a14="http://schemas.microsoft.com/office/drawing/2010/main"/>
                </a:ext>
              </a:extLst>
            </a:blip>
            <a:srcRect t="64581" r="47622"/>
            <a:stretch/>
          </p:blipFill>
          <p:spPr>
            <a:xfrm>
              <a:off x="6117123" y="3735952"/>
              <a:ext cx="1964559" cy="975189"/>
            </a:xfrm>
            <a:prstGeom prst="rect">
              <a:avLst/>
            </a:prstGeom>
          </p:spPr>
        </p:pic>
        <p:pic>
          <p:nvPicPr>
            <p:cNvPr id="11" name="Picture 10" descr="BLOCKCHAIN4_MARK_BLUE.png"/>
            <p:cNvPicPr>
              <a:picLocks noChangeAspect="1"/>
            </p:cNvPicPr>
            <p:nvPr userDrawn="1"/>
          </p:nvPicPr>
          <p:blipFill rotWithShape="1">
            <a:blip r:embed="rId2">
              <a:extLst>
                <a:ext uri="{28A0092B-C50C-407E-A947-70E740481C1C}">
                  <a14:useLocalDpi xmlns:a14="http://schemas.microsoft.com/office/drawing/2010/main"/>
                </a:ext>
              </a:extLst>
            </a:blip>
            <a:srcRect t="64581" r="78119"/>
            <a:stretch/>
          </p:blipFill>
          <p:spPr>
            <a:xfrm>
              <a:off x="8115939" y="3736234"/>
              <a:ext cx="820702" cy="975189"/>
            </a:xfrm>
            <a:prstGeom prst="rect">
              <a:avLst/>
            </a:prstGeom>
          </p:spPr>
        </p:pic>
      </p:grpSp>
      <p:pic>
        <p:nvPicPr>
          <p:cNvPr id="15" name="Picture 14" descr="8bar_white.png"/>
          <p:cNvPicPr>
            <a:picLocks noChangeAspect="1"/>
          </p:cNvPicPr>
          <p:nvPr userDrawn="1"/>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colorTemperature colorTemp="4700"/>
                    </a14:imgEffect>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389562" y="4790922"/>
            <a:ext cx="432460" cy="176405"/>
          </a:xfrm>
          <a:prstGeom prst="rect">
            <a:avLst/>
          </a:prstGeom>
          <a:noFill/>
        </p:spPr>
      </p:pic>
      <p:pic>
        <p:nvPicPr>
          <p:cNvPr id="3" name="Picture 2"/>
          <p:cNvPicPr>
            <a:picLocks noChangeAspect="1"/>
          </p:cNvPicPr>
          <p:nvPr userDrawn="1"/>
        </p:nvPicPr>
        <p:blipFill>
          <a:blip r:embed="rId5">
            <a:alphaModFix/>
            <a:duotone>
              <a:prstClr val="black"/>
              <a:schemeClr val="tx1">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9156" y="1685036"/>
            <a:ext cx="2014444" cy="280270"/>
          </a:xfrm>
          <a:prstGeom prst="rect">
            <a:avLst/>
          </a:prstGeom>
          <a:solidFill>
            <a:schemeClr val="bg1"/>
          </a:solidFill>
        </p:spPr>
      </p:pic>
      <p:sp>
        <p:nvSpPr>
          <p:cNvPr id="4" name="Text Placeholder 3"/>
          <p:cNvSpPr>
            <a:spLocks noGrp="1"/>
          </p:cNvSpPr>
          <p:nvPr>
            <p:ph type="body" sz="quarter" idx="10"/>
          </p:nvPr>
        </p:nvSpPr>
        <p:spPr>
          <a:xfrm>
            <a:off x="139700" y="139700"/>
            <a:ext cx="6083300" cy="495300"/>
          </a:xfrm>
        </p:spPr>
        <p:txBody>
          <a:bodyPr>
            <a:normAutofit/>
          </a:bodyPr>
          <a:lstStyle>
            <a:lvl1pPr marL="0" indent="0">
              <a:buNone/>
              <a:defRPr sz="2400" b="1">
                <a:solidFill>
                  <a:srgbClr val="0164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8" name="Text Placeholder 7"/>
          <p:cNvSpPr>
            <a:spLocks noGrp="1"/>
          </p:cNvSpPr>
          <p:nvPr>
            <p:ph type="body" sz="quarter" idx="11" hasCustomPrompt="1"/>
          </p:nvPr>
        </p:nvSpPr>
        <p:spPr>
          <a:xfrm>
            <a:off x="139700" y="654266"/>
            <a:ext cx="3048000" cy="755434"/>
          </a:xfrm>
        </p:spPr>
        <p:txBody>
          <a:bodyPr>
            <a:noAutofit/>
          </a:bodyPr>
          <a:lstStyle>
            <a:lvl1pPr marL="0" indent="0">
              <a:spcBef>
                <a:spcPts val="0"/>
              </a:spcBef>
              <a:buNone/>
              <a:defRPr sz="1400" i="1">
                <a:solidFill>
                  <a:schemeClr val="tx1">
                    <a:lumMod val="65000"/>
                    <a:lumOff val="35000"/>
                  </a:schemeClr>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Title</a:t>
            </a:r>
          </a:p>
          <a:p>
            <a:pPr lvl="0"/>
            <a:r>
              <a:rPr lang="en-US" dirty="0"/>
              <a:t>Date</a:t>
            </a:r>
          </a:p>
        </p:txBody>
      </p:sp>
      <p:sp>
        <p:nvSpPr>
          <p:cNvPr id="7"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65000"/>
                    <a:lumOff val="35000"/>
                  </a:schemeClr>
                </a:solidFill>
                <a:latin typeface="IBM Plex Sans" charset="0"/>
                <a:ea typeface="IBM Plex Sans" charset="0"/>
                <a:cs typeface="IBM Plex Sans" charset="0"/>
              </a:rPr>
              <a:t>© 2017 IBM Corporation</a:t>
            </a:r>
            <a:endParaRPr lang="en-US" sz="800" dirty="0">
              <a:solidFill>
                <a:schemeClr val="tx1">
                  <a:lumMod val="65000"/>
                  <a:lumOff val="3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3981069848"/>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4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4800" b="1" baseline="0">
                <a:solidFill>
                  <a:schemeClr val="accent2"/>
                </a:solidFill>
              </a:defRPr>
            </a:lvl1pPr>
          </a:lstStyle>
          <a:p>
            <a:pPr lvl="0"/>
            <a:r>
              <a:rPr lang="en-US"/>
              <a:t>Click to edit Master text styles</a:t>
            </a:r>
          </a:p>
        </p:txBody>
      </p:sp>
      <p:sp>
        <p:nvSpPr>
          <p:cNvPr id="7" name="Slide Number Placeholder 4"/>
          <p:cNvSpPr txBox="1">
            <a:spLocks/>
          </p:cNvSpPr>
          <p:nvPr userDrawn="1"/>
        </p:nvSpPr>
        <p:spPr>
          <a:xfrm>
            <a:off x="6997700" y="4767263"/>
            <a:ext cx="2133600" cy="273844"/>
          </a:xfrm>
          <a:prstGeom prst="rect">
            <a:avLst/>
          </a:prstGeom>
        </p:spPr>
        <p:txBody>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8BF69C1-739F-1B47-B5E3-FA651BCAB105}" type="slidenum">
              <a:rPr lang="en-US" smtClean="0"/>
              <a:pPr algn="r"/>
              <a:t>‹#›</a:t>
            </a:fld>
            <a:endParaRPr lang="en-US" dirty="0"/>
          </a:p>
        </p:txBody>
      </p:sp>
    </p:spTree>
    <p:extLst>
      <p:ext uri="{BB962C8B-B14F-4D97-AF65-F5344CB8AC3E}">
        <p14:creationId xmlns:p14="http://schemas.microsoft.com/office/powerpoint/2010/main" val="1972455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4800" b="1" baseline="0">
                <a:solidFill>
                  <a:schemeClr val="accent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142634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5"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7"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170889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accent2"/>
                </a:solidFill>
              </a:defRPr>
            </a:lvl1pPr>
          </a:lstStyle>
          <a:p>
            <a:r>
              <a:rPr lang="en-US"/>
              <a:t>Click to edit Master title style</a:t>
            </a:r>
            <a:endParaRPr lang="en-US" dirty="0"/>
          </a:p>
        </p:txBody>
      </p:sp>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405200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419600" cy="4328050"/>
          </a:xfrm>
        </p:spPr>
        <p:txBody>
          <a:bodyPr/>
          <a:lstStyle/>
          <a:p>
            <a:r>
              <a:rPr lang="en-US" dirty="0"/>
              <a:t>Click to edit Master title style</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351723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3561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378710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5720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208965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4"/>
          <p:cNvSpPr>
            <a:spLocks noGrp="1"/>
          </p:cNvSpPr>
          <p:nvPr>
            <p:ph type="sldNum" sz="quarter" idx="17"/>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245509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229100" cy="640080"/>
          </a:xfrm>
        </p:spPr>
        <p:txBody>
          <a:bodyPr/>
          <a:lstStyle/>
          <a:p>
            <a:r>
              <a:rPr lang="en-US" dirty="0"/>
              <a:t>Click to edit Master title style</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4"/>
          <p:cNvSpPr>
            <a:spLocks noGrp="1"/>
          </p:cNvSpPr>
          <p:nvPr>
            <p:ph type="sldNum" sz="quarter" idx="16"/>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2023671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2291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4"/>
          <p:cNvSpPr>
            <a:spLocks noGrp="1"/>
          </p:cNvSpPr>
          <p:nvPr>
            <p:ph type="sldNum" sz="quarter" idx="17"/>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930599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15" name="Picture 14" descr="8bar_white.png"/>
          <p:cNvPicPr>
            <a:picLocks noChangeAspect="1"/>
          </p:cNvPicPr>
          <p:nvPr userDrawn="1"/>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389562" y="4790922"/>
            <a:ext cx="432460" cy="176405"/>
          </a:xfrm>
          <a:prstGeom prst="rect">
            <a:avLst/>
          </a:prstGeom>
        </p:spPr>
      </p:pic>
      <p:sp>
        <p:nvSpPr>
          <p:cNvPr id="4" name="Text Placeholder 3"/>
          <p:cNvSpPr>
            <a:spLocks noGrp="1"/>
          </p:cNvSpPr>
          <p:nvPr>
            <p:ph type="body" sz="quarter" idx="10" hasCustomPrompt="1"/>
          </p:nvPr>
        </p:nvSpPr>
        <p:spPr>
          <a:xfrm>
            <a:off x="139700" y="139700"/>
            <a:ext cx="6083300" cy="495300"/>
          </a:xfrm>
        </p:spPr>
        <p:txBody>
          <a:bodyPr>
            <a:normAutofit/>
          </a:bodyPr>
          <a:lstStyle>
            <a:lvl1pPr marL="0" indent="0">
              <a:buNone/>
              <a:defRPr sz="2400" b="1">
                <a:solidFill>
                  <a:srgbClr val="0164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
        <p:nvSpPr>
          <p:cNvPr id="8" name="Text Placeholder 7"/>
          <p:cNvSpPr>
            <a:spLocks noGrp="1"/>
          </p:cNvSpPr>
          <p:nvPr>
            <p:ph type="body" sz="quarter" idx="11" hasCustomPrompt="1"/>
          </p:nvPr>
        </p:nvSpPr>
        <p:spPr>
          <a:xfrm>
            <a:off x="133350" y="1871736"/>
            <a:ext cx="3048000" cy="755434"/>
          </a:xfrm>
        </p:spPr>
        <p:txBody>
          <a:bodyPr>
            <a:noAutofit/>
          </a:bodyPr>
          <a:lstStyle>
            <a:lvl1pPr marL="0" indent="0">
              <a:spcBef>
                <a:spcPts val="0"/>
              </a:spcBef>
              <a:buNone/>
              <a:defRPr sz="1400" i="1" baseline="0">
                <a:solidFill>
                  <a:schemeClr val="tx1">
                    <a:lumMod val="65000"/>
                    <a:lumOff val="35000"/>
                  </a:schemeClr>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Email</a:t>
            </a:r>
          </a:p>
          <a:p>
            <a:pPr lvl="0"/>
            <a:r>
              <a:rPr lang="en-US" dirty="0"/>
              <a:t>Presenter Phone</a:t>
            </a:r>
          </a:p>
        </p:txBody>
      </p:sp>
      <p:sp>
        <p:nvSpPr>
          <p:cNvPr id="2" name="TextBox 1"/>
          <p:cNvSpPr txBox="1"/>
          <p:nvPr userDrawn="1"/>
        </p:nvSpPr>
        <p:spPr>
          <a:xfrm>
            <a:off x="139700" y="3863906"/>
            <a:ext cx="5394826"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tx1">
                    <a:lumMod val="65000"/>
                    <a:lumOff val="35000"/>
                  </a:schemeClr>
                </a:solidFill>
                <a:latin typeface="IBM Plex Sans" charset="0"/>
                <a:ea typeface="IBM Plex Sans" charset="0"/>
                <a:cs typeface="IBM Plex Sans" charset="0"/>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grpSp>
        <p:nvGrpSpPr>
          <p:cNvPr id="7" name="Group 6"/>
          <p:cNvGrpSpPr/>
          <p:nvPr userDrawn="1"/>
        </p:nvGrpSpPr>
        <p:grpSpPr>
          <a:xfrm>
            <a:off x="5119302" y="961186"/>
            <a:ext cx="3817339" cy="3750237"/>
            <a:chOff x="5119302" y="961186"/>
            <a:chExt cx="3817339" cy="3750237"/>
          </a:xfrm>
        </p:grpSpPr>
        <p:pic>
          <p:nvPicPr>
            <p:cNvPr id="9" name="Picture 8" descr="BLOCKCHAIN4_MARK_BLUE.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119302" y="961186"/>
              <a:ext cx="3750725" cy="2753303"/>
            </a:xfrm>
            <a:prstGeom prst="rect">
              <a:avLst/>
            </a:prstGeom>
          </p:spPr>
        </p:pic>
        <p:pic>
          <p:nvPicPr>
            <p:cNvPr id="10" name="Picture 9" descr="BLOCKCHAIN4_MARK_BLUE.png"/>
            <p:cNvPicPr>
              <a:picLocks noChangeAspect="1"/>
            </p:cNvPicPr>
            <p:nvPr userDrawn="1"/>
          </p:nvPicPr>
          <p:blipFill rotWithShape="1">
            <a:blip r:embed="rId4">
              <a:extLst>
                <a:ext uri="{28A0092B-C50C-407E-A947-70E740481C1C}">
                  <a14:useLocalDpi xmlns:a14="http://schemas.microsoft.com/office/drawing/2010/main"/>
                </a:ext>
              </a:extLst>
            </a:blip>
            <a:srcRect t="64581" r="47622"/>
            <a:stretch/>
          </p:blipFill>
          <p:spPr>
            <a:xfrm>
              <a:off x="6117123" y="3735952"/>
              <a:ext cx="1964559" cy="975189"/>
            </a:xfrm>
            <a:prstGeom prst="rect">
              <a:avLst/>
            </a:prstGeom>
          </p:spPr>
        </p:pic>
        <p:pic>
          <p:nvPicPr>
            <p:cNvPr id="11" name="Picture 10" descr="BLOCKCHAIN4_MARK_BLUE.png"/>
            <p:cNvPicPr>
              <a:picLocks noChangeAspect="1"/>
            </p:cNvPicPr>
            <p:nvPr userDrawn="1"/>
          </p:nvPicPr>
          <p:blipFill rotWithShape="1">
            <a:blip r:embed="rId4">
              <a:extLst>
                <a:ext uri="{28A0092B-C50C-407E-A947-70E740481C1C}">
                  <a14:useLocalDpi xmlns:a14="http://schemas.microsoft.com/office/drawing/2010/main"/>
                </a:ext>
              </a:extLst>
            </a:blip>
            <a:srcRect t="64581" r="78119"/>
            <a:stretch/>
          </p:blipFill>
          <p:spPr>
            <a:xfrm>
              <a:off x="8115939" y="3736234"/>
              <a:ext cx="820702" cy="975189"/>
            </a:xfrm>
            <a:prstGeom prst="rect">
              <a:avLst/>
            </a:prstGeom>
          </p:spPr>
        </p:pic>
      </p:grpSp>
    </p:spTree>
    <p:extLst>
      <p:ext uri="{BB962C8B-B14F-4D97-AF65-F5344CB8AC3E}">
        <p14:creationId xmlns:p14="http://schemas.microsoft.com/office/powerpoint/2010/main" val="1814866077"/>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2672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278312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IBM Plex Sans Regular" charset="0"/>
              <a:cs typeface="IBM Plex Sans Regular" charset="0"/>
            </a:endParaRPr>
          </a:p>
        </p:txBody>
      </p:sp>
      <p:sp>
        <p:nvSpPr>
          <p:cNvPr id="2" name="Title 1"/>
          <p:cNvSpPr>
            <a:spLocks noGrp="1"/>
          </p:cNvSpPr>
          <p:nvPr>
            <p:ph type="title"/>
          </p:nvPr>
        </p:nvSpPr>
        <p:spPr>
          <a:xfrm>
            <a:off x="228600" y="1033272"/>
            <a:ext cx="42291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899006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343400" cy="4402899"/>
          </a:xfrm>
        </p:spPr>
        <p:txBody>
          <a:bodyPr/>
          <a:lstStyle/>
          <a:p>
            <a:r>
              <a:rPr lang="en-US"/>
              <a:t>Click to edit Master title style</a:t>
            </a:r>
            <a:endParaRPr lang="en-US" dirty="0"/>
          </a:p>
        </p:txBody>
      </p:sp>
      <p:sp>
        <p:nvSpPr>
          <p:cNvPr id="7" name="Slide Number Placeholder 4"/>
          <p:cNvSpPr>
            <a:spLocks noGrp="1"/>
          </p:cNvSpPr>
          <p:nvPr>
            <p:ph type="sldNum" sz="quarter" idx="16"/>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4024766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381500" cy="4402899"/>
          </a:xfrm>
        </p:spPr>
        <p:txBody>
          <a:bodyPr/>
          <a:lstStyle/>
          <a:p>
            <a:r>
              <a:rPr lang="en-US"/>
              <a:t>Click to edit Master title style</a:t>
            </a:r>
            <a:endParaRPr lang="en-US" dirty="0"/>
          </a:p>
        </p:txBody>
      </p:sp>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912414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356100" cy="381000"/>
          </a:xfrm>
        </p:spPr>
        <p:txBody>
          <a:bodyPr/>
          <a:lstStyle/>
          <a:p>
            <a:r>
              <a:rPr lang="en-US"/>
              <a:t>Click to edit Master title style</a:t>
            </a:r>
            <a:endParaRPr lang="en-US" dirty="0"/>
          </a:p>
        </p:txBody>
      </p:sp>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20551634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0"/>
            <a:ext cx="4114800" cy="300037"/>
          </a:xfrm>
        </p:spPr>
        <p:txBody>
          <a:bodyPr/>
          <a:lstStyle>
            <a:lvl1pPr>
              <a:defRPr sz="1600" b="1">
                <a:solidFill>
                  <a:schemeClr val="accent2"/>
                </a:solidFill>
              </a:defRPr>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1" name="Slide Number Placeholder 4"/>
          <p:cNvSpPr>
            <a:spLocks noGrp="1"/>
          </p:cNvSpPr>
          <p:nvPr>
            <p:ph type="sldNum" sz="quarter" idx="18"/>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651552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bg2"/>
                </a:solidFill>
                <a:latin typeface="IBM Plex Sans" charset="0"/>
                <a:ea typeface="IBM Plex Sans" charset="0"/>
                <a:cs typeface="IBM Plex Sans" charset="0"/>
              </a:rPr>
              <a:t>© 2017 IBM Corporation</a:t>
            </a:r>
            <a:endParaRPr lang="en-US" sz="800" dirty="0">
              <a:solidFill>
                <a:schemeClr val="bg2"/>
              </a:solidFill>
              <a:latin typeface="IBM Plex Sans" charset="0"/>
              <a:ea typeface="IBM Plex Sans" charset="0"/>
              <a:cs typeface="IBM Plex Sans" charset="0"/>
            </a:endParaRPr>
          </a:p>
        </p:txBody>
      </p:sp>
      <p:sp>
        <p:nvSpPr>
          <p:cNvPr id="13" name="Slide Number Placeholder 4"/>
          <p:cNvSpPr>
            <a:spLocks noGrp="1"/>
          </p:cNvSpPr>
          <p:nvPr>
            <p:ph type="sldNum" sz="quarter" idx="19"/>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9546288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dirty="0"/>
              <a:t>Click to edit Master title style</a:t>
            </a:r>
          </a:p>
        </p:txBody>
      </p:sp>
      <p:sp>
        <p:nvSpPr>
          <p:cNvPr id="9"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bg2"/>
                </a:solidFill>
                <a:latin typeface="IBM Plex Sans" charset="0"/>
                <a:ea typeface="IBM Plex Sans" charset="0"/>
                <a:cs typeface="IBM Plex Sans" charset="0"/>
              </a:rPr>
              <a:t>© 2017 IBM Corporation</a:t>
            </a:r>
            <a:endParaRPr lang="en-US" sz="800" dirty="0">
              <a:solidFill>
                <a:schemeClr val="bg2"/>
              </a:solidFill>
              <a:latin typeface="IBM Plex Sans" charset="0"/>
              <a:ea typeface="IBM Plex Sans" charset="0"/>
              <a:cs typeface="IBM Plex Sans" charset="0"/>
            </a:endParaRPr>
          </a:p>
        </p:txBody>
      </p:sp>
      <p:sp>
        <p:nvSpPr>
          <p:cNvPr id="11" name="Slide Number Placeholder 4"/>
          <p:cNvSpPr>
            <a:spLocks noGrp="1"/>
          </p:cNvSpPr>
          <p:nvPr>
            <p:ph type="sldNum" sz="quarter" idx="19"/>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0568824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7"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4940599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6" name="Slide Number Placeholder 4"/>
          <p:cNvSpPr txBox="1">
            <a:spLocks/>
          </p:cNvSpPr>
          <p:nvPr userDrawn="1"/>
        </p:nvSpPr>
        <p:spPr>
          <a:xfrm>
            <a:off x="6997700" y="4767263"/>
            <a:ext cx="2133600" cy="273844"/>
          </a:xfrm>
          <a:prstGeom prst="rect">
            <a:avLst/>
          </a:prstGeom>
        </p:spPr>
        <p:txBody>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8BF69C1-739F-1B47-B5E3-FA651BCAB105}" type="slidenum">
              <a:rPr lang="en-US" smtClean="0"/>
              <a:pPr algn="r"/>
              <a:t>‹#›</a:t>
            </a:fld>
            <a:endParaRPr lang="en-US" dirty="0"/>
          </a:p>
        </p:txBody>
      </p:sp>
    </p:spTree>
    <p:extLst>
      <p:ext uri="{BB962C8B-B14F-4D97-AF65-F5344CB8AC3E}">
        <p14:creationId xmlns:p14="http://schemas.microsoft.com/office/powerpoint/2010/main" val="1678636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alpha val="30000"/>
          </a:schemeClr>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pPr/>
              <a:t>‹#›</a:t>
            </a:fld>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8"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Table Of Contents (IBM </a:t>
            </a:r>
            <a:r>
              <a:rPr lang="en-US" dirty="0" err="1"/>
              <a:t>Plex</a:t>
            </a:r>
            <a:r>
              <a:rPr lang="en-US" dirty="0"/>
              <a:t> Sans 24)</a:t>
            </a:r>
          </a:p>
        </p:txBody>
      </p:sp>
      <p:sp>
        <p:nvSpPr>
          <p:cNvPr id="3" name="Text Placeholder 2"/>
          <p:cNvSpPr>
            <a:spLocks noGrp="1"/>
          </p:cNvSpPr>
          <p:nvPr>
            <p:ph type="body" sz="quarter" idx="14" hasCustomPrompt="1"/>
          </p:nvPr>
        </p:nvSpPr>
        <p:spPr>
          <a:xfrm>
            <a:off x="125413" y="798513"/>
            <a:ext cx="3984625" cy="3509962"/>
          </a:xfrm>
        </p:spPr>
        <p:txBody>
          <a:bodyPr>
            <a:normAutofit/>
          </a:bodyPr>
          <a:lstStyle>
            <a:lvl1pPr marL="0" indent="0">
              <a:buNone/>
              <a:defRPr sz="1400" baseline="0"/>
            </a:lvl1pPr>
            <a:lvl2pPr>
              <a:defRPr sz="1400"/>
            </a:lvl2pPr>
            <a:lvl3pPr>
              <a:defRPr sz="1400"/>
            </a:lvl3pPr>
            <a:lvl4pPr>
              <a:defRPr sz="1400"/>
            </a:lvl4pPr>
            <a:lvl5pPr>
              <a:defRPr sz="1400"/>
            </a:lvl5pPr>
          </a:lstStyle>
          <a:p>
            <a:pPr lvl="0"/>
            <a:r>
              <a:rPr lang="en-US" dirty="0"/>
              <a:t>Part One			</a:t>
            </a:r>
            <a:r>
              <a:rPr lang="en-US"/>
              <a:t>		00</a:t>
            </a:r>
            <a:endParaRPr lang="en-US" dirty="0"/>
          </a:p>
          <a:p>
            <a:pPr lvl="0"/>
            <a:r>
              <a:rPr lang="en-US" dirty="0"/>
              <a:t>Part Two					00</a:t>
            </a:r>
          </a:p>
          <a:p>
            <a:pPr lvl="0"/>
            <a:r>
              <a:rPr lang="en-US" dirty="0"/>
              <a:t>Part Three					00</a:t>
            </a:r>
          </a:p>
        </p:txBody>
      </p:sp>
      <p:sp>
        <p:nvSpPr>
          <p:cNvPr id="10"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pic>
        <p:nvPicPr>
          <p:cNvPr id="11" name="Picture 10" descr="BLOCKCHAIN4_MARK_BLUE.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Tree>
    <p:extLst>
      <p:ext uri="{BB962C8B-B14F-4D97-AF65-F5344CB8AC3E}">
        <p14:creationId xmlns:p14="http://schemas.microsoft.com/office/powerpoint/2010/main" val="11464704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8"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703151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557713"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599" y="1097280"/>
            <a:ext cx="5186363"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6882895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text (1/4), content (3/4)">
    <p:bg>
      <p:bgPr>
        <a:solidFill>
          <a:schemeClr val="bg2"/>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
        <p:nvSpPr>
          <p:cNvPr id="10" name="Text Placeholder 7"/>
          <p:cNvSpPr>
            <a:spLocks noGrp="1"/>
          </p:cNvSpPr>
          <p:nvPr>
            <p:ph type="body" sz="quarter" idx="14"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Title Goes Here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13"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14"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9422929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371975"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2254173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3434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6931657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271963"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3364589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4"/>
            <a:ext cx="1828800" cy="4408995"/>
          </a:xfrm>
        </p:spPr>
        <p:txBody>
          <a:bodyPr/>
          <a:lstStyle>
            <a:lvl1pPr>
              <a:defRPr sz="1600" b="1">
                <a:solidFill>
                  <a:schemeClr val="accent2"/>
                </a:solidFill>
              </a:defRPr>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6755155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465921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2126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329113"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494713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alpha val="30000"/>
          </a:schemeClr>
        </a:solidFill>
        <a:effectLst/>
      </p:bgPr>
    </p:bg>
    <p:spTree>
      <p:nvGrpSpPr>
        <p:cNvPr id="1" name=""/>
        <p:cNvGrpSpPr/>
        <p:nvPr/>
      </p:nvGrpSpPr>
      <p:grpSpPr>
        <a:xfrm>
          <a:off x="0" y="0"/>
          <a:ext cx="0" cy="0"/>
          <a:chOff x="0" y="0"/>
          <a:chExt cx="0" cy="0"/>
        </a:xfrm>
      </p:grpSpPr>
      <p:pic>
        <p:nvPicPr>
          <p:cNvPr id="9" name="Picture 8"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
        <p:nvSpPr>
          <p:cNvPr id="4"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pPr/>
              <a:t>‹#›</a:t>
            </a:fld>
            <a:endParaRPr lang="en-US" dirty="0"/>
          </a:p>
        </p:txBody>
      </p:sp>
      <p:sp>
        <p:nvSpPr>
          <p:cNvPr id="8"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25413" y="812800"/>
            <a:ext cx="7138987" cy="938213"/>
          </a:xfrm>
        </p:spPr>
        <p:txBody>
          <a:bodyPr>
            <a:noAutofit/>
          </a:bodyPr>
          <a:lstStyle>
            <a:lvl1pPr marL="165100" indent="-165100">
              <a:tabLst/>
              <a:defRPr sz="1400" baseline="0"/>
            </a:lvl1pPr>
            <a:lvl2pPr>
              <a:defRPr sz="1400"/>
            </a:lvl2pPr>
            <a:lvl3pPr>
              <a:defRPr sz="1400"/>
            </a:lvl3pPr>
            <a:lvl4pPr>
              <a:defRPr sz="1400"/>
            </a:lvl4pPr>
            <a:lvl5pPr>
              <a:defRPr sz="1400"/>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Tree>
    <p:extLst>
      <p:ext uri="{BB962C8B-B14F-4D97-AF65-F5344CB8AC3E}">
        <p14:creationId xmlns:p14="http://schemas.microsoft.com/office/powerpoint/2010/main" val="4155946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7"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21473030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Graphic slide">
    <p:bg>
      <p:bgPr>
        <a:solidFill>
          <a:srgbClr val="FFFFFF"/>
        </a:solidFill>
        <a:effectLst/>
      </p:bgPr>
    </p:bg>
    <p:spTree>
      <p:nvGrpSpPr>
        <p:cNvPr id="1" name=""/>
        <p:cNvGrpSpPr/>
        <p:nvPr/>
      </p:nvGrpSpPr>
      <p:grpSpPr>
        <a:xfrm>
          <a:off x="0" y="0"/>
          <a:ext cx="0" cy="0"/>
          <a:chOff x="0" y="0"/>
          <a:chExt cx="0" cy="0"/>
        </a:xfrm>
      </p:grpSpPr>
      <p:sp>
        <p:nvSpPr>
          <p:cNvPr id="3" name="Rectangle 2"/>
          <p:cNvSpPr>
            <a:spLocks noChangeArrowheads="1"/>
          </p:cNvSpPr>
          <p:nvPr/>
        </p:nvSpPr>
        <p:spPr bwMode="auto">
          <a:xfrm>
            <a:off x="8836025" y="4920720"/>
            <a:ext cx="307975" cy="92075"/>
          </a:xfrm>
          <a:prstGeom prst="rect">
            <a:avLst/>
          </a:prstGeom>
          <a:noFill/>
          <a:ln w="9525">
            <a:noFill/>
            <a:miter lim="800000"/>
            <a:headEnd/>
            <a:tailEnd/>
          </a:ln>
        </p:spPr>
        <p:txBody>
          <a:bodyPr lIns="0" tIns="0" rIns="0" bIns="0">
            <a:spAutoFit/>
          </a:bodyPr>
          <a:lstStyle/>
          <a:p>
            <a:pPr defTabSz="914400" fontAlgn="base">
              <a:spcBef>
                <a:spcPct val="0"/>
              </a:spcBef>
              <a:spcAft>
                <a:spcPct val="0"/>
              </a:spcAft>
              <a:defRPr/>
            </a:pPr>
            <a:fld id="{1C337AAC-EE4A-44E1-AA1C-47EAC237B301}" type="slidenum">
              <a:rPr lang="en-US" sz="600" b="0" i="0" smtClean="0">
                <a:solidFill>
                  <a:srgbClr val="5A5A5A"/>
                </a:solidFill>
                <a:ea typeface="MS PGothic" pitchFamily="34" charset="-128"/>
                <a:cs typeface="IBM Plex Sans Regular" charset="0"/>
              </a:rPr>
              <a:pPr defTabSz="914400" fontAlgn="base">
                <a:spcBef>
                  <a:spcPct val="0"/>
                </a:spcBef>
                <a:spcAft>
                  <a:spcPct val="0"/>
                </a:spcAft>
                <a:defRPr/>
              </a:pPr>
              <a:t>‹#›</a:t>
            </a:fld>
            <a:endParaRPr lang="en-US" sz="600" b="0" i="0" dirty="0">
              <a:solidFill>
                <a:srgbClr val="5A5A5A"/>
              </a:solidFill>
              <a:ea typeface="MS PGothic" pitchFamily="34" charset="-128"/>
              <a:cs typeface="IBM Plex Sans Regular" charset="0"/>
            </a:endParaRPr>
          </a:p>
        </p:txBody>
      </p:sp>
      <p:sp>
        <p:nvSpPr>
          <p:cNvPr id="5" name="Rectangle 4"/>
          <p:cNvSpPr>
            <a:spLocks noChangeArrowheads="1"/>
          </p:cNvSpPr>
          <p:nvPr/>
        </p:nvSpPr>
        <p:spPr bwMode="auto">
          <a:xfrm>
            <a:off x="612775" y="4867275"/>
            <a:ext cx="1192213" cy="92075"/>
          </a:xfrm>
          <a:prstGeom prst="rect">
            <a:avLst/>
          </a:prstGeom>
          <a:noFill/>
          <a:ln w="9525">
            <a:noFill/>
            <a:miter lim="800000"/>
            <a:headEnd/>
            <a:tailEnd/>
          </a:ln>
        </p:spPr>
        <p:txBody>
          <a:bodyPr lIns="0" tIns="0" rIns="0" bIns="0">
            <a:spAutoFit/>
          </a:bodyPr>
          <a:lstStyle/>
          <a:p>
            <a:pPr defTabSz="914400" fontAlgn="base">
              <a:spcBef>
                <a:spcPct val="0"/>
              </a:spcBef>
              <a:spcAft>
                <a:spcPct val="0"/>
              </a:spcAft>
              <a:defRPr/>
            </a:pPr>
            <a:r>
              <a:rPr lang="en-US" sz="600" b="0" i="0" dirty="0">
                <a:solidFill>
                  <a:srgbClr val="5A5A5A"/>
                </a:solidFill>
                <a:ea typeface="MS PGothic" pitchFamily="34" charset="-128"/>
                <a:cs typeface="IBM Plex Sans Regular" charset="0"/>
              </a:rPr>
              <a:t>© </a:t>
            </a:r>
            <a:r>
              <a:rPr lang="en-US" sz="600" b="0" i="0" dirty="0" smtClean="0">
                <a:solidFill>
                  <a:srgbClr val="5A5A5A"/>
                </a:solidFill>
                <a:ea typeface="MS PGothic" pitchFamily="34" charset="-128"/>
                <a:cs typeface="IBM Plex Sans Regular" charset="0"/>
              </a:rPr>
              <a:t>2017 </a:t>
            </a:r>
            <a:r>
              <a:rPr lang="en-US" sz="600" b="0" i="0" dirty="0">
                <a:solidFill>
                  <a:srgbClr val="5A5A5A"/>
                </a:solidFill>
                <a:ea typeface="MS PGothic" pitchFamily="34" charset="-128"/>
                <a:cs typeface="IBM Plex Sans Regular" charset="0"/>
              </a:rPr>
              <a:t>IBM Corporation</a:t>
            </a:r>
          </a:p>
        </p:txBody>
      </p:sp>
      <p:sp>
        <p:nvSpPr>
          <p:cNvPr id="2" name="Title 1"/>
          <p:cNvSpPr>
            <a:spLocks noGrp="1"/>
          </p:cNvSpPr>
          <p:nvPr>
            <p:ph type="title"/>
          </p:nvPr>
        </p:nvSpPr>
        <p:spPr>
          <a:xfrm>
            <a:off x="592933" y="596556"/>
            <a:ext cx="3962400" cy="392415"/>
          </a:xfrm>
        </p:spPr>
        <p:txBody>
          <a:bodyPr/>
          <a:lstStyle>
            <a:lvl1pPr>
              <a:lnSpc>
                <a:spcPts val="3000"/>
              </a:lnSpc>
              <a:defRPr sz="2800" baseline="0">
                <a:solidFill>
                  <a:schemeClr val="accent5"/>
                </a:solidFill>
              </a:defRPr>
            </a:lvl1pPr>
          </a:lstStyle>
          <a:p>
            <a:r>
              <a:rPr lang="en-US" dirty="0" smtClean="0"/>
              <a:t>Click to edit Master title</a:t>
            </a:r>
            <a:endParaRPr lang="en-US" dirty="0"/>
          </a:p>
        </p:txBody>
      </p:sp>
    </p:spTree>
    <p:extLst>
      <p:ext uri="{BB962C8B-B14F-4D97-AF65-F5344CB8AC3E}">
        <p14:creationId xmlns:p14="http://schemas.microsoft.com/office/powerpoint/2010/main" val="1421098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3271" y="445294"/>
            <a:ext cx="8596093" cy="479822"/>
          </a:xfrm>
        </p:spPr>
        <p:txBody>
          <a:bodyPr/>
          <a:lstStyle/>
          <a:p>
            <a:r>
              <a:rPr lang="en-US" smtClean="0"/>
              <a:t>Click to edit Master title style</a:t>
            </a:r>
            <a:endParaRPr lang="en-GB"/>
          </a:p>
        </p:txBody>
      </p:sp>
      <p:sp>
        <p:nvSpPr>
          <p:cNvPr id="3" name="Content Placeholder 2"/>
          <p:cNvSpPr>
            <a:spLocks noGrp="1"/>
          </p:cNvSpPr>
          <p:nvPr>
            <p:ph idx="1"/>
          </p:nvPr>
        </p:nvSpPr>
        <p:spPr>
          <a:xfrm>
            <a:off x="273270" y="958453"/>
            <a:ext cx="8596094" cy="38076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sldNum" sz="quarter" idx="10"/>
          </p:nvPr>
        </p:nvSpPr>
        <p:spPr>
          <a:xfrm>
            <a:off x="273270" y="4902913"/>
            <a:ext cx="366712" cy="138113"/>
          </a:xfrm>
          <a:ln/>
        </p:spPr>
        <p:txBody>
          <a:bodyPr/>
          <a:lstStyle>
            <a:lvl1pPr>
              <a:defRPr/>
            </a:lvl1pPr>
          </a:lstStyle>
          <a:p>
            <a:fld id="{2BE3721B-BC17-4A85-B0F2-5F8FD43D750A}" type="slidenum">
              <a:rPr lang="en-GB" altLang="en-US">
                <a:solidFill>
                  <a:srgbClr val="000000"/>
                </a:solidFill>
              </a:rPr>
              <a:pPr/>
              <a:t>‹#›</a:t>
            </a:fld>
            <a:endParaRPr lang="en-GB" altLang="en-US">
              <a:solidFill>
                <a:srgbClr val="000000"/>
              </a:solidFill>
            </a:endParaRPr>
          </a:p>
        </p:txBody>
      </p:sp>
      <p:sp>
        <p:nvSpPr>
          <p:cNvPr id="5" name="Rectangle 8"/>
          <p:cNvSpPr>
            <a:spLocks noGrp="1" noChangeArrowheads="1"/>
          </p:cNvSpPr>
          <p:nvPr>
            <p:ph type="ftr" sz="quarter" idx="11"/>
          </p:nvPr>
        </p:nvSpPr>
        <p:spPr>
          <a:xfrm>
            <a:off x="228600" y="4826480"/>
            <a:ext cx="6400800" cy="137160"/>
          </a:xfrm>
          <a:prstGeom prst="rect">
            <a:avLst/>
          </a:prstGeom>
          <a:ln/>
        </p:spPr>
        <p:txBody>
          <a:bodyPr/>
          <a:lstStyle>
            <a:lvl1pPr algn="ctr">
              <a:defRPr/>
            </a:lvl1pPr>
          </a:lstStyle>
          <a:p>
            <a:pPr>
              <a:defRPr/>
            </a:pPr>
            <a:r>
              <a:rPr lang="en-GB" smtClean="0">
                <a:solidFill>
                  <a:srgbClr val="000000"/>
                </a:solidFill>
              </a:rPr>
              <a:t>IBM Confidential</a:t>
            </a:r>
            <a:endParaRPr lang="en-GB">
              <a:solidFill>
                <a:srgbClr val="000000"/>
              </a:solidFill>
            </a:endParaRPr>
          </a:p>
        </p:txBody>
      </p:sp>
      <p:sp>
        <p:nvSpPr>
          <p:cNvPr id="6" name="Rectangle 9"/>
          <p:cNvSpPr>
            <a:spLocks noGrp="1" noChangeArrowheads="1"/>
          </p:cNvSpPr>
          <p:nvPr>
            <p:ph type="dt" sz="half" idx="12"/>
          </p:nvPr>
        </p:nvSpPr>
        <p:spPr>
          <a:xfrm>
            <a:off x="639982" y="4902913"/>
            <a:ext cx="1004888" cy="138113"/>
          </a:xfrm>
          <a:prstGeom prst="rect">
            <a:avLst/>
          </a:prstGeom>
          <a:ln/>
        </p:spPr>
        <p:txBody>
          <a:bodyPr/>
          <a:lstStyle>
            <a:lvl1pPr>
              <a:defRPr/>
            </a:lvl1pPr>
          </a:lstStyle>
          <a:p>
            <a:pPr defTabSz="685800">
              <a:defRPr/>
            </a:pPr>
            <a:endParaRPr lang="en-GB" sz="1350">
              <a:solidFill>
                <a:srgbClr val="000000"/>
              </a:solidFill>
            </a:endParaRPr>
          </a:p>
        </p:txBody>
      </p:sp>
    </p:spTree>
    <p:extLst>
      <p:ext uri="{BB962C8B-B14F-4D97-AF65-F5344CB8AC3E}">
        <p14:creationId xmlns:p14="http://schemas.microsoft.com/office/powerpoint/2010/main" val="340272068"/>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2933" y="594173"/>
            <a:ext cx="2739230" cy="777136"/>
          </a:xfrm>
        </p:spPr>
        <p:txBody>
          <a:bodyPr>
            <a:spAutoFit/>
          </a:bodyPr>
          <a:lstStyle>
            <a:lvl1pPr>
              <a:lnSpc>
                <a:spcPts val="3000"/>
              </a:lnSpc>
              <a:defRPr sz="2800" baseline="0">
                <a:solidFill>
                  <a:schemeClr val="accent5"/>
                </a:solidFill>
              </a:defRPr>
            </a:lvl1pPr>
          </a:lstStyle>
          <a:p>
            <a:r>
              <a:rPr lang="en-US" dirty="0"/>
              <a:t>Click to edit Master title</a:t>
            </a:r>
          </a:p>
        </p:txBody>
      </p:sp>
      <p:sp>
        <p:nvSpPr>
          <p:cNvPr id="11" name="Rectangle 10"/>
          <p:cNvSpPr/>
          <p:nvPr userDrawn="1"/>
        </p:nvSpPr>
        <p:spPr>
          <a:xfrm>
            <a:off x="2792613" y="4867672"/>
            <a:ext cx="308062" cy="92333"/>
          </a:xfrm>
          <a:prstGeom prst="rect">
            <a:avLst/>
          </a:prstGeom>
        </p:spPr>
        <p:txBody>
          <a:bodyPr wrap="square" lIns="0" tIns="0" rIns="0" bIns="0">
            <a:spAutoFit/>
          </a:bodyPr>
          <a:lstStyle/>
          <a:p>
            <a:pPr defTabSz="914400"/>
            <a:fld id="{655362CE-4ABE-4CB4-8947-B1242CDD9D94}" type="slidenum">
              <a:rPr lang="en-US" sz="600" smtClean="0">
                <a:solidFill>
                  <a:srgbClr val="5A5A5A"/>
                </a:solidFill>
                <a:cs typeface="Arial" panose="020B0604020202020204" pitchFamily="34" charset="0"/>
              </a:rPr>
              <a:pPr defTabSz="914400"/>
              <a:t>‹#›</a:t>
            </a:fld>
            <a:endParaRPr lang="en-US" sz="600" dirty="0">
              <a:solidFill>
                <a:srgbClr val="5A5A5A"/>
              </a:solidFill>
              <a:cs typeface="Arial" panose="020B0604020202020204" pitchFamily="34" charset="0"/>
            </a:endParaRPr>
          </a:p>
        </p:txBody>
      </p:sp>
      <p:sp>
        <p:nvSpPr>
          <p:cNvPr id="13" name="Rectangle 12"/>
          <p:cNvSpPr/>
          <p:nvPr userDrawn="1"/>
        </p:nvSpPr>
        <p:spPr>
          <a:xfrm>
            <a:off x="2591197" y="4867672"/>
            <a:ext cx="196145" cy="92333"/>
          </a:xfrm>
          <a:prstGeom prst="rect">
            <a:avLst/>
          </a:prstGeom>
        </p:spPr>
        <p:txBody>
          <a:bodyPr wrap="square" lIns="0" tIns="0" rIns="0" bIns="0">
            <a:spAutoFit/>
          </a:bodyPr>
          <a:lstStyle/>
          <a:p>
            <a:pPr defTabSz="914400"/>
            <a:r>
              <a:rPr lang="en-US" sz="600" dirty="0">
                <a:solidFill>
                  <a:srgbClr val="5A5A5A"/>
                </a:solidFill>
                <a:cs typeface="Arial" panose="020B0604020202020204" pitchFamily="34" charset="0"/>
              </a:rPr>
              <a:t>Page</a:t>
            </a:r>
          </a:p>
        </p:txBody>
      </p:sp>
      <p:sp>
        <p:nvSpPr>
          <p:cNvPr id="14" name="Rectangle 13"/>
          <p:cNvSpPr/>
          <p:nvPr userDrawn="1"/>
        </p:nvSpPr>
        <p:spPr>
          <a:xfrm>
            <a:off x="613173" y="4867672"/>
            <a:ext cx="1192212" cy="92333"/>
          </a:xfrm>
          <a:prstGeom prst="rect">
            <a:avLst/>
          </a:prstGeom>
        </p:spPr>
        <p:txBody>
          <a:bodyPr wrap="square" lIns="0" tIns="0" rIns="0" bIns="0">
            <a:spAutoFit/>
          </a:bodyPr>
          <a:lstStyle/>
          <a:p>
            <a:pPr defTabSz="914400"/>
            <a:r>
              <a:rPr lang="en-US" sz="600" dirty="0">
                <a:solidFill>
                  <a:srgbClr val="5A5A5A"/>
                </a:solidFill>
                <a:cs typeface="Arial" panose="020B0604020202020204" pitchFamily="34" charset="0"/>
              </a:rPr>
              <a:t>© 2016 IBM Corporation</a:t>
            </a:r>
          </a:p>
        </p:txBody>
      </p:sp>
    </p:spTree>
    <p:extLst>
      <p:ext uri="{BB962C8B-B14F-4D97-AF65-F5344CB8AC3E}">
        <p14:creationId xmlns:p14="http://schemas.microsoft.com/office/powerpoint/2010/main" val="13295086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15" name="Picture 14" descr="8bar_whi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9562" y="4790922"/>
            <a:ext cx="432460" cy="176405"/>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156" y="1685036"/>
            <a:ext cx="2014444" cy="280270"/>
          </a:xfrm>
          <a:prstGeom prst="rect">
            <a:avLst/>
          </a:prstGeom>
        </p:spPr>
      </p:pic>
      <p:sp>
        <p:nvSpPr>
          <p:cNvPr id="4" name="Text Placeholder 3"/>
          <p:cNvSpPr>
            <a:spLocks noGrp="1"/>
          </p:cNvSpPr>
          <p:nvPr>
            <p:ph type="body" sz="quarter" idx="10"/>
          </p:nvPr>
        </p:nvSpPr>
        <p:spPr>
          <a:xfrm>
            <a:off x="139700" y="139700"/>
            <a:ext cx="6083300" cy="495300"/>
          </a:xfrm>
        </p:spPr>
        <p:txBody>
          <a:bodyPr>
            <a:normAutofit/>
          </a:bodyPr>
          <a:lstStyle>
            <a:lvl1pPr marL="0" indent="0">
              <a:buNone/>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a:t>
            </a:r>
            <a:r>
              <a:rPr lang="en-US"/>
              <a:t>text styles</a:t>
            </a:r>
            <a:endParaRPr lang="en-US" dirty="0"/>
          </a:p>
        </p:txBody>
      </p:sp>
      <p:sp>
        <p:nvSpPr>
          <p:cNvPr id="8" name="Text Placeholder 7"/>
          <p:cNvSpPr>
            <a:spLocks noGrp="1"/>
          </p:cNvSpPr>
          <p:nvPr>
            <p:ph type="body" sz="quarter" idx="11" hasCustomPrompt="1"/>
          </p:nvPr>
        </p:nvSpPr>
        <p:spPr>
          <a:xfrm>
            <a:off x="139700" y="654266"/>
            <a:ext cx="3048000" cy="755434"/>
          </a:xfrm>
        </p:spPr>
        <p:txBody>
          <a:bodyPr>
            <a:noAutofit/>
          </a:bodyPr>
          <a:lstStyle>
            <a:lvl1pPr marL="0" indent="0">
              <a:spcBef>
                <a:spcPts val="0"/>
              </a:spcBef>
              <a:buNone/>
              <a:defRPr sz="1400" i="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Presenter Name</a:t>
            </a:r>
          </a:p>
          <a:p>
            <a:pPr lvl="0"/>
            <a:r>
              <a:rPr lang="en-US" dirty="0"/>
              <a:t>Presenter Title</a:t>
            </a:r>
          </a:p>
          <a:p>
            <a:pPr lvl="0"/>
            <a:r>
              <a:rPr lang="en-US" dirty="0"/>
              <a:t>Date</a:t>
            </a:r>
          </a:p>
        </p:txBody>
      </p:sp>
      <p:pic>
        <p:nvPicPr>
          <p:cNvPr id="2" name="Picture 1" descr="BLOCKCHAIN_PP_MARK_BLACK.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05976" y="-89450"/>
            <a:ext cx="8226906" cy="4790922"/>
          </a:xfrm>
          <a:prstGeom prst="rect">
            <a:avLst/>
          </a:prstGeom>
        </p:spPr>
      </p:pic>
    </p:spTree>
    <p:extLst>
      <p:ext uri="{BB962C8B-B14F-4D97-AF65-F5344CB8AC3E}">
        <p14:creationId xmlns:p14="http://schemas.microsoft.com/office/powerpoint/2010/main" val="204193225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guide id="3" pos="14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000FF"/>
        </a:solidFill>
        <a:effectLst/>
      </p:bgPr>
    </p:bg>
    <p:spTree>
      <p:nvGrpSpPr>
        <p:cNvPr id="1" name=""/>
        <p:cNvGrpSpPr/>
        <p:nvPr/>
      </p:nvGrpSpPr>
      <p:grpSpPr>
        <a:xfrm>
          <a:off x="0" y="0"/>
          <a:ext cx="0" cy="0"/>
          <a:chOff x="0" y="0"/>
          <a:chExt cx="0" cy="0"/>
        </a:xfrm>
      </p:grpSpPr>
      <p:sp>
        <p:nvSpPr>
          <p:cNvPr id="4"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FFFFFF"/>
                </a:solidFill>
                <a:latin typeface="IBM Plex Sans" charset="0"/>
                <a:ea typeface="IBM Plex Sans" charset="0"/>
                <a:cs typeface="IBM Plex Sans" charset="0"/>
              </a:rPr>
              <a:t>IBM Blockchain / DOC ID / Month XX, 2017 / © 2017 IBM Corporation</a:t>
            </a:r>
            <a:endParaRPr lang="en-US" sz="800" dirty="0">
              <a:solidFill>
                <a:srgbClr val="FFFFFF"/>
              </a:solidFill>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6997700" y="4767263"/>
            <a:ext cx="2133600" cy="273844"/>
          </a:xfrm>
        </p:spPr>
        <p:txBody>
          <a:bodyPr/>
          <a:lstStyle>
            <a:lvl1pPr>
              <a:defRPr sz="800">
                <a:solidFill>
                  <a:srgbClr val="FFFFFF"/>
                </a:solidFill>
              </a:defRPr>
            </a:lvl1pPr>
          </a:lstStyle>
          <a:p>
            <a:fld id="{08BF69C1-739F-1B47-B5E3-FA651BCAB105}" type="slidenum">
              <a:rPr lang="en-US" smtClean="0"/>
              <a:pPr/>
              <a:t>‹#›</a:t>
            </a:fld>
            <a:endParaRPr lang="en-US" dirty="0"/>
          </a:p>
        </p:txBody>
      </p:sp>
      <p:sp>
        <p:nvSpPr>
          <p:cNvPr id="8"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Table Of Contents (IBM </a:t>
            </a:r>
            <a:r>
              <a:rPr lang="en-US" dirty="0" err="1"/>
              <a:t>Plex</a:t>
            </a:r>
            <a:r>
              <a:rPr lang="en-US" dirty="0"/>
              <a:t> Sans 24)</a:t>
            </a:r>
          </a:p>
        </p:txBody>
      </p:sp>
      <p:sp>
        <p:nvSpPr>
          <p:cNvPr id="3" name="Text Placeholder 2"/>
          <p:cNvSpPr>
            <a:spLocks noGrp="1"/>
          </p:cNvSpPr>
          <p:nvPr>
            <p:ph type="body" sz="quarter" idx="14" hasCustomPrompt="1"/>
          </p:nvPr>
        </p:nvSpPr>
        <p:spPr>
          <a:xfrm>
            <a:off x="125413" y="798513"/>
            <a:ext cx="3984625" cy="3509962"/>
          </a:xfrm>
        </p:spPr>
        <p:txBody>
          <a:bodyPr>
            <a:normAutofit/>
          </a:bodyPr>
          <a:lstStyle>
            <a:lvl1pPr marL="0" indent="0">
              <a:buNone/>
              <a:defRPr sz="1400" baseline="0">
                <a:solidFill>
                  <a:schemeClr val="bg1"/>
                </a:solidFill>
              </a:defRPr>
            </a:lvl1pPr>
            <a:lvl2pPr>
              <a:defRPr sz="1400"/>
            </a:lvl2pPr>
            <a:lvl3pPr>
              <a:defRPr sz="1400"/>
            </a:lvl3pPr>
            <a:lvl4pPr>
              <a:defRPr sz="1400"/>
            </a:lvl4pPr>
            <a:lvl5pPr>
              <a:defRPr sz="1400"/>
            </a:lvl5pPr>
          </a:lstStyle>
          <a:p>
            <a:pPr lvl="0"/>
            <a:r>
              <a:rPr lang="en-US" dirty="0"/>
              <a:t>Part One					00</a:t>
            </a:r>
          </a:p>
          <a:p>
            <a:pPr lvl="0"/>
            <a:r>
              <a:rPr lang="en-US" dirty="0"/>
              <a:t>Part Two					00</a:t>
            </a:r>
          </a:p>
          <a:p>
            <a:pPr lvl="0"/>
            <a:r>
              <a:rPr lang="en-US" dirty="0"/>
              <a:t>Part Three					00</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1930" y="193305"/>
            <a:ext cx="1151413" cy="160197"/>
          </a:xfrm>
          <a:prstGeom prst="rect">
            <a:avLst/>
          </a:prstGeom>
        </p:spPr>
      </p:pic>
      <p:pic>
        <p:nvPicPr>
          <p:cNvPr id="6" name="Picture 5" descr="Untitled-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72592" y="3819126"/>
            <a:ext cx="1766184" cy="1324373"/>
          </a:xfrm>
          <a:prstGeom prst="rect">
            <a:avLst/>
          </a:prstGeom>
        </p:spPr>
      </p:pic>
    </p:spTree>
    <p:extLst>
      <p:ext uri="{BB962C8B-B14F-4D97-AF65-F5344CB8AC3E}">
        <p14:creationId xmlns:p14="http://schemas.microsoft.com/office/powerpoint/2010/main" val="20750583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00FF"/>
        </a:solidFill>
        <a:effectLst/>
      </p:bgPr>
    </p:bg>
    <p:spTree>
      <p:nvGrpSpPr>
        <p:cNvPr id="1" name=""/>
        <p:cNvGrpSpPr/>
        <p:nvPr/>
      </p:nvGrpSpPr>
      <p:grpSpPr>
        <a:xfrm>
          <a:off x="0" y="0"/>
          <a:ext cx="0" cy="0"/>
          <a:chOff x="0" y="0"/>
          <a:chExt cx="0" cy="0"/>
        </a:xfrm>
      </p:grpSpPr>
      <p:sp>
        <p:nvSpPr>
          <p:cNvPr id="4"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FFFFFF"/>
                </a:solidFill>
                <a:latin typeface="IBM Plex Sans" charset="0"/>
                <a:ea typeface="IBM Plex Sans" charset="0"/>
                <a:cs typeface="IBM Plex Sans" charset="0"/>
              </a:rPr>
              <a:t>© 2017 IBM Corporation</a:t>
            </a:r>
            <a:endParaRPr lang="en-US" sz="800" dirty="0">
              <a:solidFill>
                <a:srgbClr val="FFFFFF"/>
              </a:solidFill>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6997700" y="4767263"/>
            <a:ext cx="2133600" cy="273844"/>
          </a:xfrm>
        </p:spPr>
        <p:txBody>
          <a:bodyPr/>
          <a:lstStyle>
            <a:lvl1pPr>
              <a:defRPr sz="800">
                <a:solidFill>
                  <a:srgbClr val="FFFFFF"/>
                </a:solidFill>
              </a:defRPr>
            </a:lvl1pPr>
          </a:lstStyle>
          <a:p>
            <a:fld id="{08BF69C1-739F-1B47-B5E3-FA651BCAB105}" type="slidenum">
              <a:rPr lang="en-US" smtClean="0"/>
              <a:pPr/>
              <a:t>‹#›</a:t>
            </a:fld>
            <a:endParaRPr lang="en-US" dirty="0"/>
          </a:p>
        </p:txBody>
      </p:sp>
      <p:sp>
        <p:nvSpPr>
          <p:cNvPr id="8"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7" name="Text Placeholder 16"/>
          <p:cNvSpPr>
            <a:spLocks noGrp="1"/>
          </p:cNvSpPr>
          <p:nvPr>
            <p:ph type="body" sz="quarter" idx="15" hasCustomPrompt="1"/>
          </p:nvPr>
        </p:nvSpPr>
        <p:spPr>
          <a:xfrm>
            <a:off x="125413" y="812800"/>
            <a:ext cx="7138987" cy="938213"/>
          </a:xfrm>
        </p:spPr>
        <p:txBody>
          <a:bodyPr>
            <a:noAutofit/>
          </a:bodyPr>
          <a:lstStyle>
            <a:lvl1pPr marL="165100" indent="-165100">
              <a:tabLst/>
              <a:defRPr sz="1400" baseline="0">
                <a:solidFill>
                  <a:srgbClr val="FFFFFF"/>
                </a:solidFill>
              </a:defRPr>
            </a:lvl1pPr>
            <a:lvl2pPr>
              <a:defRPr sz="1400"/>
            </a:lvl2pPr>
            <a:lvl3pPr>
              <a:defRPr sz="1400"/>
            </a:lvl3pPr>
            <a:lvl4pPr>
              <a:defRPr sz="1400"/>
            </a:lvl4pPr>
            <a:lvl5pPr>
              <a:defRPr sz="1400"/>
            </a:lvl5pPr>
          </a:lstStyle>
          <a:p>
            <a:pPr lvl="0"/>
            <a:r>
              <a:rPr lang="en-US" dirty="0"/>
              <a:t>Bulleted list (IBM </a:t>
            </a:r>
            <a:r>
              <a:rPr lang="en-US" dirty="0" err="1"/>
              <a:t>Plex</a:t>
            </a:r>
            <a:r>
              <a:rPr lang="en-US" dirty="0"/>
              <a:t> Sans no smaller than 14)</a:t>
            </a:r>
          </a:p>
          <a:p>
            <a:pPr lvl="0"/>
            <a:r>
              <a:rPr lang="en-US" dirty="0"/>
              <a:t>Text goes here lorem ipsum dolor</a:t>
            </a:r>
          </a:p>
          <a:p>
            <a:pPr lvl="0"/>
            <a:r>
              <a:rPr lang="en-US" dirty="0"/>
              <a:t>Text goes here lorem ipsum dolor</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1930" y="193305"/>
            <a:ext cx="1151413" cy="160197"/>
          </a:xfrm>
          <a:prstGeom prst="rect">
            <a:avLst/>
          </a:prstGeom>
        </p:spPr>
      </p:pic>
      <p:pic>
        <p:nvPicPr>
          <p:cNvPr id="13" name="Picture 12" descr="Untitled-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72592" y="3819126"/>
            <a:ext cx="1766184" cy="1324373"/>
          </a:xfrm>
          <a:prstGeom prst="rect">
            <a:avLst/>
          </a:prstGeom>
        </p:spPr>
      </p:pic>
    </p:spTree>
    <p:extLst>
      <p:ext uri="{BB962C8B-B14F-4D97-AF65-F5344CB8AC3E}">
        <p14:creationId xmlns:p14="http://schemas.microsoft.com/office/powerpoint/2010/main" val="16289649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00FF"/>
        </a:solidFill>
        <a:effectLst/>
      </p:bgPr>
    </p:bg>
    <p:spTree>
      <p:nvGrpSpPr>
        <p:cNvPr id="1" name=""/>
        <p:cNvGrpSpPr/>
        <p:nvPr/>
      </p:nvGrpSpPr>
      <p:grpSpPr>
        <a:xfrm>
          <a:off x="0" y="0"/>
          <a:ext cx="0" cy="0"/>
          <a:chOff x="0" y="0"/>
          <a:chExt cx="0" cy="0"/>
        </a:xfrm>
      </p:grpSpPr>
      <p:sp>
        <p:nvSpPr>
          <p:cNvPr id="4"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FFFFFF"/>
                </a:solidFill>
                <a:latin typeface="IBM Plex Sans" charset="0"/>
                <a:ea typeface="IBM Plex Sans" charset="0"/>
                <a:cs typeface="IBM Plex Sans" charset="0"/>
              </a:rPr>
              <a:t> © 2017 IBM Corporation</a:t>
            </a:r>
            <a:endParaRPr lang="en-US" sz="800" dirty="0">
              <a:solidFill>
                <a:srgbClr val="FFFFFF"/>
              </a:solidFill>
              <a:latin typeface="IBM Plex Sans" charset="0"/>
              <a:ea typeface="IBM Plex Sans" charset="0"/>
              <a:cs typeface="IBM Plex Sans" charset="0"/>
            </a:endParaRPr>
          </a:p>
        </p:txBody>
      </p:sp>
      <p:sp>
        <p:nvSpPr>
          <p:cNvPr id="5" name="Slide Number Placeholder 4"/>
          <p:cNvSpPr>
            <a:spLocks noGrp="1"/>
          </p:cNvSpPr>
          <p:nvPr>
            <p:ph type="sldNum" sz="quarter" idx="12"/>
          </p:nvPr>
        </p:nvSpPr>
        <p:spPr>
          <a:xfrm>
            <a:off x="6997700" y="4767263"/>
            <a:ext cx="2133600" cy="273844"/>
          </a:xfrm>
        </p:spPr>
        <p:txBody>
          <a:bodyPr/>
          <a:lstStyle>
            <a:lvl1pPr>
              <a:defRPr sz="800">
                <a:solidFill>
                  <a:schemeClr val="bg1"/>
                </a:solidFill>
              </a:defRPr>
            </a:lvl1pPr>
          </a:lstStyle>
          <a:p>
            <a:fld id="{08BF69C1-739F-1B47-B5E3-FA651BCAB105}" type="slidenum">
              <a:rPr lang="en-US" smtClean="0">
                <a:solidFill>
                  <a:prstClr val="white"/>
                </a:solidFill>
              </a:rPr>
              <a:pPr/>
              <a:t>‹#›</a:t>
            </a:fld>
            <a:endParaRPr lang="en-US" dirty="0">
              <a:solidFill>
                <a:prstClr val="white"/>
              </a:solidFill>
            </a:endParaRPr>
          </a:p>
        </p:txBody>
      </p:sp>
      <p:sp>
        <p:nvSpPr>
          <p:cNvPr id="10"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 Goes Here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1930" y="193305"/>
            <a:ext cx="1151413" cy="160197"/>
          </a:xfrm>
          <a:prstGeom prst="rect">
            <a:avLst/>
          </a:prstGeom>
        </p:spPr>
      </p:pic>
      <p:pic>
        <p:nvPicPr>
          <p:cNvPr id="12" name="Picture 11" descr="Untitled-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72592" y="3819126"/>
            <a:ext cx="1766184" cy="1324373"/>
          </a:xfrm>
          <a:prstGeom prst="rect">
            <a:avLst/>
          </a:prstGeom>
        </p:spPr>
      </p:pic>
    </p:spTree>
    <p:extLst>
      <p:ext uri="{BB962C8B-B14F-4D97-AF65-F5344CB8AC3E}">
        <p14:creationId xmlns:p14="http://schemas.microsoft.com/office/powerpoint/2010/main" val="9341664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ibm sign-off">
    <p:bg>
      <p:bgPr>
        <a:solidFill>
          <a:srgbClr val="0000FF"/>
        </a:solidFill>
        <a:effectLst/>
      </p:bgPr>
    </p:bg>
    <p:spTree>
      <p:nvGrpSpPr>
        <p:cNvPr id="1" name=""/>
        <p:cNvGrpSpPr/>
        <p:nvPr/>
      </p:nvGrpSpPr>
      <p:grpSpPr>
        <a:xfrm>
          <a:off x="0" y="0"/>
          <a:ext cx="0" cy="0"/>
          <a:chOff x="0" y="0"/>
          <a:chExt cx="0" cy="0"/>
        </a:xfrm>
      </p:grpSpPr>
      <p:sp>
        <p:nvSpPr>
          <p:cNvPr id="7" name="Slide Number Placeholder 4"/>
          <p:cNvSpPr>
            <a:spLocks noGrp="1"/>
          </p:cNvSpPr>
          <p:nvPr>
            <p:ph type="sldNum" sz="quarter" idx="12"/>
          </p:nvPr>
        </p:nvSpPr>
        <p:spPr>
          <a:xfrm>
            <a:off x="6997700" y="4767263"/>
            <a:ext cx="2133600" cy="273844"/>
          </a:xfrm>
        </p:spPr>
        <p:txBody>
          <a:bodyPr/>
          <a:lstStyle>
            <a:lvl1pPr>
              <a:defRPr sz="800">
                <a:solidFill>
                  <a:srgbClr val="FFFFFF"/>
                </a:solidFill>
              </a:defRPr>
            </a:lvl1pPr>
          </a:lstStyle>
          <a:p>
            <a:fld id="{08BF69C1-739F-1B47-B5E3-FA651BCAB105}" type="slidenum">
              <a:rPr lang="en-US" smtClean="0"/>
              <a:pPr/>
              <a:t>‹#›</a:t>
            </a:fld>
            <a:endParaRPr lang="en-US" dirty="0"/>
          </a:p>
        </p:txBody>
      </p:sp>
      <p:pic>
        <p:nvPicPr>
          <p:cNvPr id="2" name="Picture 1" descr="8bar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25954" y="2195627"/>
            <a:ext cx="1289732" cy="526097"/>
          </a:xfrm>
          <a:prstGeom prst="rect">
            <a:avLst/>
          </a:prstGeom>
        </p:spPr>
      </p:pic>
    </p:spTree>
    <p:extLst>
      <p:ext uri="{BB962C8B-B14F-4D97-AF65-F5344CB8AC3E}">
        <p14:creationId xmlns:p14="http://schemas.microsoft.com/office/powerpoint/2010/main" val="2539805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title, text (1/4), content (3/4)">
    <p:bg>
      <p:bgPr>
        <a:solidFill>
          <a:schemeClr val="bg1">
            <a:lumMod val="95000"/>
          </a:schemeClr>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28600" y="1116488"/>
            <a:ext cx="2162624"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4" hasCustomPrompt="1"/>
          </p:nvPr>
        </p:nvSpPr>
        <p:spPr>
          <a:xfrm>
            <a:off x="125731" y="144464"/>
            <a:ext cx="7138422" cy="571500"/>
          </a:xfrm>
        </p:spPr>
        <p:txBody>
          <a:bodyPr/>
          <a:lstStyle>
            <a:lvl1pPr marL="0" indent="0">
              <a:buNone/>
              <a:defRPr sz="2400" b="1">
                <a:ln>
                  <a:noFill/>
                </a:ln>
                <a:solidFill>
                  <a:schemeClr val="bg1"/>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Title Goes Here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13"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prstClr val="black">
                    <a:lumMod val="50000"/>
                    <a:lumOff val="50000"/>
                  </a:prstClr>
                </a:solidFill>
                <a:latin typeface="IBM Plex Sans" charset="0"/>
                <a:ea typeface="IBM Plex Sans" charset="0"/>
                <a:cs typeface="IBM Plex Sans" charset="0"/>
              </a:rPr>
              <a:t>© 2017 IBM Corporation</a:t>
            </a:r>
            <a:endParaRPr lang="en-US" sz="800" dirty="0">
              <a:solidFill>
                <a:prstClr val="black">
                  <a:lumMod val="50000"/>
                  <a:lumOff val="50000"/>
                </a:prstClr>
              </a:solidFill>
              <a:latin typeface="IBM Plex Sans" charset="0"/>
              <a:ea typeface="IBM Plex Sans" charset="0"/>
              <a:cs typeface="IBM Plex Sans" charset="0"/>
            </a:endParaRPr>
          </a:p>
        </p:txBody>
      </p:sp>
      <p:sp>
        <p:nvSpPr>
          <p:cNvPr id="14"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pic>
        <p:nvPicPr>
          <p:cNvPr id="12" name="Picture 11" descr="Untitled-4.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72592" y="3819126"/>
            <a:ext cx="1766184" cy="1324373"/>
          </a:xfrm>
          <a:prstGeom prst="rect">
            <a:avLst/>
          </a:prstGeom>
        </p:spPr>
      </p:pic>
    </p:spTree>
    <p:extLst>
      <p:ext uri="{BB962C8B-B14F-4D97-AF65-F5344CB8AC3E}">
        <p14:creationId xmlns:p14="http://schemas.microsoft.com/office/powerpoint/2010/main" val="2011882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text (two columns)">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4736432" y="804714"/>
            <a:ext cx="4114800" cy="2868928"/>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4"/>
          </p:nvPr>
        </p:nvSpPr>
        <p:spPr>
          <a:xfrm>
            <a:off x="164432" y="804714"/>
            <a:ext cx="4114800" cy="2868927"/>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
        <p:nvSpPr>
          <p:cNvPr id="9"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13"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Headline (IBM </a:t>
            </a:r>
            <a:r>
              <a:rPr lang="en-US" dirty="0" err="1"/>
              <a:t>Plex</a:t>
            </a:r>
            <a:r>
              <a:rPr lang="en-US" dirty="0"/>
              <a:t> Sans 24)</a:t>
            </a:r>
          </a:p>
        </p:txBody>
      </p:sp>
      <p:sp>
        <p:nvSpPr>
          <p:cNvPr id="14" name="Slide Number Placeholder 4"/>
          <p:cNvSpPr>
            <a:spLocks noGrp="1"/>
          </p:cNvSpPr>
          <p:nvPr>
            <p:ph type="sldNum" sz="quarter" idx="15"/>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013849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8"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prstClr val="black">
                    <a:lumMod val="50000"/>
                    <a:lumOff val="50000"/>
                  </a:prstClr>
                </a:solidFill>
                <a:latin typeface="IBM Plex Sans" charset="0"/>
                <a:ea typeface="IBM Plex Sans" charset="0"/>
                <a:cs typeface="IBM Plex Sans" charset="0"/>
              </a:rPr>
              <a:t>© 2017 IBM Corporation</a:t>
            </a:r>
            <a:endParaRPr lang="en-US" sz="800" dirty="0">
              <a:solidFill>
                <a:prstClr val="black">
                  <a:lumMod val="50000"/>
                  <a:lumOff val="50000"/>
                </a:prstClr>
              </a:solidFill>
              <a:latin typeface="IBM Plex Sans" charset="0"/>
              <a:ea typeface="IBM Plex Sans" charset="0"/>
              <a:cs typeface="IBM Plex Sans" charset="0"/>
            </a:endParaRPr>
          </a:p>
        </p:txBody>
      </p:sp>
      <p:sp>
        <p:nvSpPr>
          <p:cNvPr id="9" name="Slide Number Placeholder 4"/>
          <p:cNvSpPr>
            <a:spLocks noGrp="1"/>
          </p:cNvSpPr>
          <p:nvPr>
            <p:ph type="sldNum" sz="quarter" idx="15"/>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7352734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big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5"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prstClr val="black">
                    <a:lumMod val="50000"/>
                    <a:lumOff val="50000"/>
                  </a:prstClr>
                </a:solidFill>
                <a:latin typeface="IBM Plex Sans" charset="0"/>
                <a:ea typeface="IBM Plex Sans" charset="0"/>
                <a:cs typeface="IBM Plex Sans" charset="0"/>
              </a:rPr>
              <a:t>© 2017 IBM Corporation</a:t>
            </a:r>
            <a:endParaRPr lang="en-US" sz="800" dirty="0">
              <a:solidFill>
                <a:prstClr val="black">
                  <a:lumMod val="50000"/>
                  <a:lumOff val="50000"/>
                </a:prstClr>
              </a:solidFill>
              <a:latin typeface="IBM Plex Sans" charset="0"/>
              <a:ea typeface="IBM Plex Sans" charset="0"/>
              <a:cs typeface="IBM Plex Sans" charset="0"/>
            </a:endParaRPr>
          </a:p>
        </p:txBody>
      </p:sp>
      <p:sp>
        <p:nvSpPr>
          <p:cNvPr id="7"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0860517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accent2"/>
                </a:solidFill>
              </a:defRPr>
            </a:lvl1pPr>
          </a:lstStyle>
          <a:p>
            <a:r>
              <a:rPr lang="en-US"/>
              <a:t>Click to edit Master title style</a:t>
            </a:r>
            <a:endParaRPr lang="en-US" dirty="0"/>
          </a:p>
        </p:txBody>
      </p:sp>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4209982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prstClr val="black">
                    <a:lumMod val="50000"/>
                    <a:lumOff val="50000"/>
                  </a:prstClr>
                </a:solidFill>
                <a:latin typeface="IBM Plex Sans" charset="0"/>
                <a:ea typeface="IBM Plex Sans" charset="0"/>
                <a:cs typeface="IBM Plex Sans" charset="0"/>
              </a:rPr>
              <a:t>© 2017 IBM Corporation</a:t>
            </a:r>
            <a:endParaRPr lang="en-US" sz="800" dirty="0">
              <a:solidFill>
                <a:prstClr val="black">
                  <a:lumMod val="50000"/>
                  <a:lumOff val="50000"/>
                </a:prstClr>
              </a:solidFill>
              <a:latin typeface="IBM Plex Sans" charset="0"/>
              <a:ea typeface="IBM Plex Sans" charset="0"/>
              <a:cs typeface="IBM Plex Sans" charset="0"/>
            </a:endParaRPr>
          </a:p>
        </p:txBody>
      </p:sp>
      <p:sp>
        <p:nvSpPr>
          <p:cNvPr id="6" name="Slide Number Placeholder 4"/>
          <p:cNvSpPr txBox="1">
            <a:spLocks/>
          </p:cNvSpPr>
          <p:nvPr userDrawn="1"/>
        </p:nvSpPr>
        <p:spPr>
          <a:xfrm>
            <a:off x="6997700" y="4767263"/>
            <a:ext cx="2133600" cy="273844"/>
          </a:xfrm>
          <a:prstGeom prst="rect">
            <a:avLst/>
          </a:prstGeom>
        </p:spPr>
        <p:txBody>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8BF69C1-739F-1B47-B5E3-FA651BCAB105}" type="slidenum">
              <a:rPr lang="en-US" smtClean="0">
                <a:solidFill>
                  <a:prstClr val="white">
                    <a:lumMod val="50000"/>
                  </a:prstClr>
                </a:solidFill>
              </a:rPr>
              <a:pPr algn="r"/>
              <a:t>‹#›</a:t>
            </a:fld>
            <a:endParaRPr lang="en-US" dirty="0">
              <a:solidFill>
                <a:prstClr val="white">
                  <a:lumMod val="50000"/>
                </a:prstClr>
              </a:solidFill>
            </a:endParaRPr>
          </a:p>
        </p:txBody>
      </p:sp>
    </p:spTree>
    <p:extLst>
      <p:ext uri="{BB962C8B-B14F-4D97-AF65-F5344CB8AC3E}">
        <p14:creationId xmlns:p14="http://schemas.microsoft.com/office/powerpoint/2010/main" val="15170761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7"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25626618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fact, number">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4800" b="1" baseline="0">
                <a:solidFill>
                  <a:schemeClr val="accent2"/>
                </a:solidFill>
              </a:defRPr>
            </a:lvl1pPr>
          </a:lstStyle>
          <a:p>
            <a:pPr lvl="0"/>
            <a:r>
              <a:rPr lang="en-US"/>
              <a:t>Click to edit Master text styles</a:t>
            </a:r>
          </a:p>
        </p:txBody>
      </p:sp>
      <p:sp>
        <p:nvSpPr>
          <p:cNvPr id="7" name="Slide Number Placeholder 4"/>
          <p:cNvSpPr txBox="1">
            <a:spLocks/>
          </p:cNvSpPr>
          <p:nvPr userDrawn="1"/>
        </p:nvSpPr>
        <p:spPr>
          <a:xfrm>
            <a:off x="6997700" y="4767263"/>
            <a:ext cx="2133600" cy="273844"/>
          </a:xfrm>
          <a:prstGeom prst="rect">
            <a:avLst/>
          </a:prstGeom>
        </p:spPr>
        <p:txBody>
          <a:bodyPr/>
          <a:lstStyle>
            <a:defPPr>
              <a:defRPr lang="en-US"/>
            </a:defPPr>
            <a:lvl1pPr marL="0" algn="l" defTabSz="457200" rtl="0" eaLnBrk="1" latinLnBrk="0" hangingPunct="1">
              <a:defRPr sz="800"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8BF69C1-739F-1B47-B5E3-FA651BCAB105}" type="slidenum">
              <a:rPr lang="en-US" smtClean="0">
                <a:solidFill>
                  <a:prstClr val="white">
                    <a:lumMod val="50000"/>
                  </a:prstClr>
                </a:solidFill>
              </a:rPr>
              <a:pPr algn="r"/>
              <a:t>‹#›</a:t>
            </a:fld>
            <a:endParaRPr lang="en-US" dirty="0">
              <a:solidFill>
                <a:prstClr val="white">
                  <a:lumMod val="50000"/>
                </a:prstClr>
              </a:solidFill>
            </a:endParaRPr>
          </a:p>
        </p:txBody>
      </p:sp>
    </p:spTree>
    <p:extLst>
      <p:ext uri="{BB962C8B-B14F-4D97-AF65-F5344CB8AC3E}">
        <p14:creationId xmlns:p14="http://schemas.microsoft.com/office/powerpoint/2010/main" val="3487854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229100" cy="640080"/>
          </a:xfrm>
        </p:spPr>
        <p:txBody>
          <a:bodyPr/>
          <a:lstStyle/>
          <a:p>
            <a:r>
              <a:rPr lang="en-US" dirty="0"/>
              <a:t>Click to edit Master title style</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4"/>
          <p:cNvSpPr>
            <a:spLocks noGrp="1"/>
          </p:cNvSpPr>
          <p:nvPr>
            <p:ph type="sldNum" sz="quarter" idx="16"/>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484648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2291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4"/>
          <p:cNvSpPr>
            <a:spLocks noGrp="1"/>
          </p:cNvSpPr>
          <p:nvPr>
            <p:ph type="sldNum" sz="quarter" idx="17"/>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9881324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fact, number, half-image (bleeds)">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4800" b="1" baseline="0">
                <a:solidFill>
                  <a:schemeClr val="accent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670881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4"/>
          <p:cNvSpPr>
            <a:spLocks noGrp="1"/>
          </p:cNvSpPr>
          <p:nvPr>
            <p:ph type="sldNum" sz="quarter" idx="17"/>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278810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alpha val="30000"/>
          </a:schemeClr>
        </a:solidFill>
        <a:effectLst/>
      </p:bgPr>
    </p:bg>
    <p:spTree>
      <p:nvGrpSpPr>
        <p:cNvPr id="1" name=""/>
        <p:cNvGrpSpPr/>
        <p:nvPr/>
      </p:nvGrpSpPr>
      <p:grpSpPr>
        <a:xfrm>
          <a:off x="0" y="0"/>
          <a:ext cx="0" cy="0"/>
          <a:chOff x="0" y="0"/>
          <a:chExt cx="0" cy="0"/>
        </a:xfrm>
      </p:grpSpPr>
      <p:pic>
        <p:nvPicPr>
          <p:cNvPr id="9" name="Picture 8" descr="BLOCKCHAIN4_MARK_BLU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
        <p:nvSpPr>
          <p:cNvPr id="5" name="Slide Number Placeholder 4"/>
          <p:cNvSpPr>
            <a:spLocks noGrp="1"/>
          </p:cNvSpPr>
          <p:nvPr>
            <p:ph type="sldNum" sz="quarter" idx="12"/>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pPr/>
              <a:t>‹#›</a:t>
            </a:fld>
            <a:endParaRPr lang="en-US" dirty="0"/>
          </a:p>
        </p:txBody>
      </p:sp>
      <p:sp>
        <p:nvSpPr>
          <p:cNvPr id="10" name="Text Placeholder 7"/>
          <p:cNvSpPr>
            <a:spLocks noGrp="1"/>
          </p:cNvSpPr>
          <p:nvPr>
            <p:ph type="body" sz="quarter" idx="13" hasCustomPrompt="1"/>
          </p:nvPr>
        </p:nvSpPr>
        <p:spPr>
          <a:xfrm>
            <a:off x="125731" y="144464"/>
            <a:ext cx="7138422" cy="571500"/>
          </a:xfrm>
        </p:spPr>
        <p:txBody>
          <a:bodyPr/>
          <a:lstStyle>
            <a:lvl1pPr marL="0" indent="0">
              <a:buNone/>
              <a:defRPr sz="2400" b="1">
                <a:ln>
                  <a:noFill/>
                </a:ln>
                <a:solidFill>
                  <a:srgbClr val="0164FF"/>
                </a:solidFill>
              </a:defRPr>
            </a:lvl1pPr>
            <a:lvl2pPr>
              <a:defRPr>
                <a:ln>
                  <a:noFill/>
                </a:ln>
                <a:solidFill>
                  <a:schemeClr val="accent1"/>
                </a:solidFill>
              </a:defRPr>
            </a:lvl2pPr>
            <a:lvl3pPr>
              <a:defRPr>
                <a:ln>
                  <a:noFill/>
                </a:ln>
                <a:solidFill>
                  <a:schemeClr val="accent1"/>
                </a:solidFill>
              </a:defRPr>
            </a:lvl3pPr>
            <a:lvl4pPr>
              <a:defRPr>
                <a:ln>
                  <a:noFill/>
                </a:ln>
                <a:solidFill>
                  <a:schemeClr val="accent1"/>
                </a:solidFill>
              </a:defRPr>
            </a:lvl4pPr>
            <a:lvl5pPr>
              <a:defRPr>
                <a:ln>
                  <a:noFill/>
                </a:ln>
                <a:solidFill>
                  <a:schemeClr val="accent1"/>
                </a:solidFill>
              </a:defRPr>
            </a:lvl5pPr>
          </a:lstStyle>
          <a:p>
            <a:pPr lvl="0"/>
            <a:r>
              <a:rPr lang="en-US" dirty="0"/>
              <a:t>Divider Title Goes Here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7"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1549233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2672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3849840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dirty="0">
              <a:solidFill>
                <a:srgbClr val="FFFFFF"/>
              </a:solidFill>
              <a:latin typeface="IBM Plex Sans Regular" charset="0"/>
              <a:cs typeface="IBM Plex Sans Regular" charset="0"/>
            </a:endParaRPr>
          </a:p>
        </p:txBody>
      </p:sp>
      <p:sp>
        <p:nvSpPr>
          <p:cNvPr id="2" name="Title 1"/>
          <p:cNvSpPr>
            <a:spLocks noGrp="1"/>
          </p:cNvSpPr>
          <p:nvPr>
            <p:ph type="title"/>
          </p:nvPr>
        </p:nvSpPr>
        <p:spPr>
          <a:xfrm>
            <a:off x="228600" y="1033272"/>
            <a:ext cx="42291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solidFill>
                  <a:srgbClr val="EEECE1"/>
                </a:solidFill>
              </a:rPr>
              <a:pPr/>
              <a:t>‹#›</a:t>
            </a:fld>
            <a:endParaRPr lang="en-US" dirty="0">
              <a:solidFill>
                <a:srgbClr val="EEECE1"/>
              </a:solidFill>
            </a:endParaRPr>
          </a:p>
        </p:txBody>
      </p:sp>
    </p:spTree>
    <p:extLst>
      <p:ext uri="{BB962C8B-B14F-4D97-AF65-F5344CB8AC3E}">
        <p14:creationId xmlns:p14="http://schemas.microsoft.com/office/powerpoint/2010/main" val="78417559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0"/>
            <a:ext cx="4114800" cy="300037"/>
          </a:xfrm>
        </p:spPr>
        <p:txBody>
          <a:bodyPr/>
          <a:lstStyle>
            <a:lvl1pPr>
              <a:defRPr sz="1600" b="1">
                <a:solidFill>
                  <a:schemeClr val="accent2"/>
                </a:solidFill>
              </a:defRPr>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11" name="Slide Number Placeholder 4"/>
          <p:cNvSpPr>
            <a:spLocks noGrp="1"/>
          </p:cNvSpPr>
          <p:nvPr>
            <p:ph type="sldNum" sz="quarter" idx="18"/>
          </p:nvPr>
        </p:nvSpPr>
        <p:spPr>
          <a:xfrm>
            <a:off x="6997700" y="4767263"/>
            <a:ext cx="2133600" cy="273844"/>
          </a:xfrm>
        </p:spPr>
        <p:txBody>
          <a:bodyPr/>
          <a:lstStyle>
            <a:lvl1pPr algn="r">
              <a:defRPr sz="800">
                <a:solidFill>
                  <a:schemeClr val="bg2"/>
                </a:solidFill>
              </a:defRPr>
            </a:lvl1pPr>
          </a:lstStyle>
          <a:p>
            <a:fld id="{08BF69C1-739F-1B47-B5E3-FA651BCAB105}" type="slidenum">
              <a:rPr lang="en-US" smtClean="0">
                <a:solidFill>
                  <a:srgbClr val="EEECE1"/>
                </a:solidFill>
              </a:rPr>
              <a:pPr/>
              <a:t>‹#›</a:t>
            </a:fld>
            <a:endParaRPr lang="en-US" dirty="0">
              <a:solidFill>
                <a:srgbClr val="EEECE1"/>
              </a:solidFill>
            </a:endParaRPr>
          </a:p>
        </p:txBody>
      </p:sp>
    </p:spTree>
    <p:extLst>
      <p:ext uri="{BB962C8B-B14F-4D97-AF65-F5344CB8AC3E}">
        <p14:creationId xmlns:p14="http://schemas.microsoft.com/office/powerpoint/2010/main" val="1170865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4"/>
            <a:ext cx="3327400" cy="4408995"/>
          </a:xfrm>
        </p:spPr>
        <p:txBody>
          <a:bodyPr/>
          <a:lstStyle>
            <a:lvl1pPr marL="0" indent="0">
              <a:buNone/>
              <a:defRPr sz="1600" b="1">
                <a:solidFill>
                  <a:srgbClr val="0164FF"/>
                </a:solidFill>
              </a:defRPr>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
        <p:nvSpPr>
          <p:cNvPr id="8"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prstClr val="black">
                    <a:lumMod val="50000"/>
                    <a:lumOff val="50000"/>
                  </a:prstClr>
                </a:solidFill>
                <a:latin typeface="IBM Plex Sans" charset="0"/>
                <a:ea typeface="IBM Plex Sans" charset="0"/>
                <a:cs typeface="IBM Plex Sans" charset="0"/>
              </a:rPr>
              <a:t>© 2017 IBM Corporation</a:t>
            </a:r>
            <a:endParaRPr lang="en-US" sz="800" dirty="0">
              <a:solidFill>
                <a:prstClr val="black">
                  <a:lumMod val="50000"/>
                  <a:lumOff val="50000"/>
                </a:prstClr>
              </a:solidFill>
              <a:latin typeface="IBM Plex Sans" charset="0"/>
              <a:ea typeface="IBM Plex Sans" charset="0"/>
              <a:cs typeface="IBM Plex Sans" charset="0"/>
            </a:endParaRPr>
          </a:p>
        </p:txBody>
      </p:sp>
      <p:sp>
        <p:nvSpPr>
          <p:cNvPr id="9" name="Slide Number Placeholder 4"/>
          <p:cNvSpPr>
            <a:spLocks noGrp="1"/>
          </p:cNvSpPr>
          <p:nvPr>
            <p:ph type="sldNum" sz="quarter" idx="15"/>
          </p:nvPr>
        </p:nvSpPr>
        <p:spPr>
          <a:xfrm>
            <a:off x="6997700" y="4767263"/>
            <a:ext cx="2133600" cy="273844"/>
          </a:xfrm>
        </p:spPr>
        <p:txBody>
          <a:bodyPr/>
          <a:lstStyle>
            <a:lvl1pP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326408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557713"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599" y="1097280"/>
            <a:ext cx="5186363"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4118942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371975"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3581759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356100" cy="381000"/>
          </a:xfrm>
        </p:spPr>
        <p:txBody>
          <a:bodyPr/>
          <a:lstStyle/>
          <a:p>
            <a:r>
              <a:rPr lang="en-US"/>
              <a:t>Click to edit Master title style</a:t>
            </a:r>
            <a:endParaRPr lang="en-US" dirty="0"/>
          </a:p>
        </p:txBody>
      </p:sp>
      <p:sp>
        <p:nvSpPr>
          <p:cNvPr id="6"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1473297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813301" cy="4479344"/>
          </a:xfrm>
        </p:spPr>
        <p:txBody>
          <a:bodyPr/>
          <a:lstStyle>
            <a:lvl1pPr>
              <a:lnSpc>
                <a:spcPct val="90000"/>
              </a:lnSpc>
              <a:defRPr sz="24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538390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826000" cy="4493752"/>
          </a:xfrm>
        </p:spPr>
        <p:txBody>
          <a:bodyPr/>
          <a:lstStyle>
            <a:lvl1pPr>
              <a:lnSpc>
                <a:spcPct val="90000"/>
              </a:lnSpc>
              <a:defRPr>
                <a:solidFill>
                  <a:schemeClr val="accent2"/>
                </a:solidFill>
              </a:defRPr>
            </a:lvl1pPr>
          </a:lstStyle>
          <a:p>
            <a:r>
              <a:rPr lang="en-US"/>
              <a:t>Click to edit Master title style</a:t>
            </a:r>
            <a:endParaRPr lang="en-US" dirty="0"/>
          </a:p>
        </p:txBody>
      </p:sp>
      <p:sp>
        <p:nvSpPr>
          <p:cNvPr id="7"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112922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5720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4"/>
          <p:cNvSpPr>
            <a:spLocks noGrp="1"/>
          </p:cNvSpPr>
          <p:nvPr>
            <p:ph type="sldNum" sz="quarter" idx="15"/>
          </p:nvPr>
        </p:nvSpPr>
        <p:spPr>
          <a:xfrm>
            <a:off x="6997700" y="4767263"/>
            <a:ext cx="2133600" cy="273844"/>
          </a:xfr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10330747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6.xml"/><Relationship Id="rId21" Type="http://schemas.openxmlformats.org/officeDocument/2006/relationships/slideLayout" Target="../slideLayouts/slideLayout27.xml"/><Relationship Id="rId22" Type="http://schemas.openxmlformats.org/officeDocument/2006/relationships/slideLayout" Target="../slideLayouts/slideLayout28.xml"/><Relationship Id="rId23" Type="http://schemas.openxmlformats.org/officeDocument/2006/relationships/slideLayout" Target="../slideLayouts/slideLayout29.xml"/><Relationship Id="rId24" Type="http://schemas.openxmlformats.org/officeDocument/2006/relationships/slideLayout" Target="../slideLayouts/slideLayout30.xml"/><Relationship Id="rId25" Type="http://schemas.openxmlformats.org/officeDocument/2006/relationships/slideLayout" Target="../slideLayouts/slideLayout31.xml"/><Relationship Id="rId26" Type="http://schemas.openxmlformats.org/officeDocument/2006/relationships/slideLayout" Target="../slideLayouts/slideLayout32.xml"/><Relationship Id="rId27" Type="http://schemas.openxmlformats.org/officeDocument/2006/relationships/slideLayout" Target="../slideLayouts/slideLayout33.xml"/><Relationship Id="rId28" Type="http://schemas.openxmlformats.org/officeDocument/2006/relationships/slideLayout" Target="../slideLayouts/slideLayout34.xml"/><Relationship Id="rId29" Type="http://schemas.openxmlformats.org/officeDocument/2006/relationships/slideLayout" Target="../slideLayouts/slideLayout35.xml"/><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30" Type="http://schemas.openxmlformats.org/officeDocument/2006/relationships/slideLayout" Target="../slideLayouts/slideLayout36.xml"/><Relationship Id="rId31" Type="http://schemas.openxmlformats.org/officeDocument/2006/relationships/slideLayout" Target="../slideLayouts/slideLayout37.xml"/><Relationship Id="rId32" Type="http://schemas.openxmlformats.org/officeDocument/2006/relationships/slideLayout" Target="../slideLayouts/slideLayout38.xml"/><Relationship Id="rId9" Type="http://schemas.openxmlformats.org/officeDocument/2006/relationships/slideLayout" Target="../slideLayouts/slideLayout15.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33" Type="http://schemas.openxmlformats.org/officeDocument/2006/relationships/slideLayout" Target="../slideLayouts/slideLayout39.xml"/><Relationship Id="rId34" Type="http://schemas.openxmlformats.org/officeDocument/2006/relationships/slideLayout" Target="../slideLayouts/slideLayout40.xml"/><Relationship Id="rId35" Type="http://schemas.openxmlformats.org/officeDocument/2006/relationships/slideLayout" Target="../slideLayouts/slideLayout41.xml"/><Relationship Id="rId36" Type="http://schemas.openxmlformats.org/officeDocument/2006/relationships/slideLayout" Target="../slideLayouts/slideLayout42.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Relationship Id="rId19" Type="http://schemas.openxmlformats.org/officeDocument/2006/relationships/slideLayout" Target="../slideLayouts/slideLayout25.xml"/><Relationship Id="rId37" Type="http://schemas.openxmlformats.org/officeDocument/2006/relationships/slideLayout" Target="../slideLayouts/slideLayout43.xml"/><Relationship Id="rId38" Type="http://schemas.openxmlformats.org/officeDocument/2006/relationships/theme" Target="../theme/theme2.xml"/><Relationship Id="rId3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2.xml"/><Relationship Id="rId20" Type="http://schemas.openxmlformats.org/officeDocument/2006/relationships/slideLayout" Target="../slideLayouts/slideLayout63.xml"/><Relationship Id="rId21" Type="http://schemas.openxmlformats.org/officeDocument/2006/relationships/slideLayout" Target="../slideLayouts/slideLayout64.xml"/><Relationship Id="rId22" Type="http://schemas.openxmlformats.org/officeDocument/2006/relationships/slideLayout" Target="../slideLayouts/slideLayout65.xml"/><Relationship Id="rId23" Type="http://schemas.openxmlformats.org/officeDocument/2006/relationships/slideLayout" Target="../slideLayouts/slideLayout66.xml"/><Relationship Id="rId24" Type="http://schemas.openxmlformats.org/officeDocument/2006/relationships/theme" Target="../theme/theme3.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Relationship Id="rId18" Type="http://schemas.openxmlformats.org/officeDocument/2006/relationships/slideLayout" Target="../slideLayouts/slideLayout61.xml"/><Relationship Id="rId19" Type="http://schemas.openxmlformats.org/officeDocument/2006/relationships/slideLayout" Target="../slideLayouts/slideLayout62.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alpha val="3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IBM Plex Sans" charset="0"/>
                <a:ea typeface="IBM Plex Sans" charset="0"/>
                <a:cs typeface="IBM Plex Sans" charset="0"/>
              </a:defRPr>
            </a:lvl1pPr>
          </a:lstStyle>
          <a:p>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IBM Plex Sans" charset="0"/>
                <a:ea typeface="IBM Plex Sans" charset="0"/>
                <a:cs typeface="IBM Plex Sans" charset="0"/>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IBM Plex Sans" charset="0"/>
                <a:ea typeface="IBM Plex Sans" charset="0"/>
                <a:cs typeface="IBM Plex Sans" charset="0"/>
              </a:defRPr>
            </a:lvl1pPr>
          </a:lstStyle>
          <a:p>
            <a:fld id="{08BF69C1-739F-1B47-B5E3-FA651BCAB105}" type="slidenum">
              <a:rPr lang="en-US" smtClean="0"/>
              <a:pPr/>
              <a:t>‹#›</a:t>
            </a:fld>
            <a:endParaRPr lang="en-US" dirty="0"/>
          </a:p>
        </p:txBody>
      </p:sp>
    </p:spTree>
    <p:extLst>
      <p:ext uri="{BB962C8B-B14F-4D97-AF65-F5344CB8AC3E}">
        <p14:creationId xmlns:p14="http://schemas.microsoft.com/office/powerpoint/2010/main" val="3040455469"/>
      </p:ext>
    </p:extLst>
  </p:cSld>
  <p:clrMap bg1="lt1" tx1="dk1" bg2="lt2" tx2="dk2" accent1="accent1" accent2="accent2" accent3="accent3" accent4="accent4" accent5="accent5" accent6="accent6" hlink="hlink" folHlink="folHlink"/>
  <p:sldLayoutIdLst>
    <p:sldLayoutId id="2147483649" r:id="rId1"/>
    <p:sldLayoutId id="2147483757" r:id="rId2"/>
    <p:sldLayoutId id="2147483662" r:id="rId3"/>
    <p:sldLayoutId id="2147483650" r:id="rId4"/>
    <p:sldLayoutId id="2147483673" r:id="rId5"/>
    <p:sldLayoutId id="2147483660" r:id="rId6"/>
  </p:sldLayoutIdLst>
  <p:hf hdr="0" dt="0"/>
  <p:txStyles>
    <p:titleStyle>
      <a:lvl1pPr algn="ctr" defTabSz="457200" rtl="0" eaLnBrk="1" latinLnBrk="0" hangingPunct="1">
        <a:spcBef>
          <a:spcPct val="0"/>
        </a:spcBef>
        <a:buNone/>
        <a:defRPr sz="4400" kern="1200">
          <a:solidFill>
            <a:schemeClr val="tx1"/>
          </a:solidFill>
          <a:latin typeface="IBM Plex Sans" charset="0"/>
          <a:ea typeface="IBM Plex Sans" charset="0"/>
          <a:cs typeface="IBM Plex Sans"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2800" kern="1200">
          <a:solidFill>
            <a:schemeClr val="tx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2400" kern="1200">
          <a:solidFill>
            <a:schemeClr val="tx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2000" kern="1200">
          <a:solidFill>
            <a:schemeClr val="tx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2000" kern="1200">
          <a:solidFill>
            <a:schemeClr val="tx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4196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3"/>
          <p:cNvSpPr txBox="1">
            <a:spLocks/>
          </p:cNvSpPr>
          <p:nvPr userDrawn="1"/>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chemeClr val="tx1">
                    <a:lumMod val="50000"/>
                    <a:lumOff val="50000"/>
                  </a:schemeClr>
                </a:solidFill>
                <a:latin typeface="IBM Plex Sans" charset="0"/>
                <a:ea typeface="IBM Plex Sans" charset="0"/>
                <a:cs typeface="IBM Plex Sans" charset="0"/>
              </a:rPr>
              <a:t>© 2017 IBM Corporation</a:t>
            </a:r>
            <a:endParaRPr lang="en-US" sz="800" dirty="0">
              <a:solidFill>
                <a:schemeClr val="tx1">
                  <a:lumMod val="50000"/>
                  <a:lumOff val="50000"/>
                </a:schemeClr>
              </a:solidFill>
              <a:latin typeface="IBM Plex Sans" charset="0"/>
              <a:ea typeface="IBM Plex Sans" charset="0"/>
              <a:cs typeface="IBM Plex Sans" charset="0"/>
            </a:endParaRPr>
          </a:p>
        </p:txBody>
      </p:sp>
      <p:sp>
        <p:nvSpPr>
          <p:cNvPr id="8" name="Slide Number Placeholder 4"/>
          <p:cNvSpPr>
            <a:spLocks noGrp="1"/>
          </p:cNvSpPr>
          <p:nvPr>
            <p:ph type="sldNum" sz="quarter" idx="4"/>
          </p:nvPr>
        </p:nvSpPr>
        <p:spPr>
          <a:xfrm>
            <a:off x="6997700" y="4767263"/>
            <a:ext cx="2133600" cy="273844"/>
          </a:xfrm>
          <a:prstGeom prst="rect">
            <a:avLst/>
          </a:prstGeom>
        </p:spPr>
        <p:txBody>
          <a:bodyPr/>
          <a:lstStyle>
            <a:lvl1pPr algn="r">
              <a:defRPr sz="800">
                <a:solidFill>
                  <a:schemeClr val="bg1">
                    <a:lumMod val="50000"/>
                  </a:schemeClr>
                </a:solidFill>
              </a:defRPr>
            </a:lvl1pPr>
          </a:lstStyle>
          <a:p>
            <a:fld id="{08BF69C1-739F-1B47-B5E3-FA651BCAB105}" type="slidenum">
              <a:rPr lang="en-US" smtClean="0"/>
              <a:pPr/>
              <a:t>‹#›</a:t>
            </a:fld>
            <a:endParaRPr lang="en-US" dirty="0"/>
          </a:p>
        </p:txBody>
      </p:sp>
      <p:pic>
        <p:nvPicPr>
          <p:cNvPr id="10" name="Picture 9" descr="BLOCKCHAIN4_MARK_BLUE.png"/>
          <p:cNvPicPr>
            <a:picLocks noChangeAspect="1"/>
          </p:cNvPicPr>
          <p:nvPr userDrawn="1"/>
        </p:nvPicPr>
        <p:blipFill>
          <a:blip r:embed="rId39">
            <a:extLst>
              <a:ext uri="{28A0092B-C50C-407E-A947-70E740481C1C}">
                <a14:useLocalDpi xmlns:a14="http://schemas.microsoft.com/office/drawing/2010/main"/>
              </a:ext>
            </a:extLst>
          </a:blip>
          <a:stretch>
            <a:fillRect/>
          </a:stretch>
        </p:blipFill>
        <p:spPr>
          <a:xfrm>
            <a:off x="7360626" y="3860800"/>
            <a:ext cx="1548470" cy="1136689"/>
          </a:xfrm>
          <a:prstGeom prst="rect">
            <a:avLst/>
          </a:prstGeom>
        </p:spPr>
      </p:pic>
    </p:spTree>
    <p:extLst>
      <p:ext uri="{BB962C8B-B14F-4D97-AF65-F5344CB8AC3E}">
        <p14:creationId xmlns:p14="http://schemas.microsoft.com/office/powerpoint/2010/main" val="7911367"/>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758" r:id="rId35"/>
    <p:sldLayoutId id="2147483759" r:id="rId36"/>
    <p:sldLayoutId id="2147483760" r:id="rId37"/>
  </p:sldLayoutIdLst>
  <p:hf hdr="0" dt="0"/>
  <p:txStyles>
    <p:titleStyle>
      <a:lvl1pPr algn="l" defTabSz="457200" rtl="0" eaLnBrk="1" latinLnBrk="0" hangingPunct="1">
        <a:lnSpc>
          <a:spcPct val="90000"/>
        </a:lnSpc>
        <a:spcBef>
          <a:spcPct val="0"/>
        </a:spcBef>
        <a:buNone/>
        <a:defRPr sz="2400" b="1" i="0" kern="1200">
          <a:solidFill>
            <a:schemeClr val="accent2"/>
          </a:solidFill>
          <a:latin typeface="+mj-lt"/>
          <a:ea typeface="IBM Plex Sans Regular" charset="0"/>
          <a:cs typeface="IBM Plex Sans Regular"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IBM Plex Sans Regular" charset="0"/>
          <a:cs typeface="IBM Plex Sans Regular"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Regular" charset="0"/>
          <a:cs typeface="IBM Plex Sans Regular"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Regular" charset="0"/>
          <a:cs typeface="IBM Plex Sans Regular"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Regular" charset="0"/>
          <a:cs typeface="IBM Plex Sans Regular"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IBM Plex Sans Regular" charset="0"/>
          <a:cs typeface="IBM Plex Sans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85000"/>
            <a:alpha val="3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IBM Plex Sans" charset="0"/>
                <a:ea typeface="IBM Plex Sans" charset="0"/>
                <a:cs typeface="IBM Plex Sans" charset="0"/>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IBM Plex Sans" charset="0"/>
                <a:ea typeface="IBM Plex Sans" charset="0"/>
                <a:cs typeface="IBM Plex Sans"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IBM Plex Sans" charset="0"/>
                <a:ea typeface="IBM Plex Sans" charset="0"/>
                <a:cs typeface="IBM Plex Sans" charset="0"/>
              </a:defRPr>
            </a:lvl1pPr>
          </a:lstStyle>
          <a:p>
            <a:fld id="{08BF69C1-739F-1B47-B5E3-FA651BCAB10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548363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Lst>
  <p:hf hdr="0" dt="0"/>
  <p:txStyles>
    <p:titleStyle>
      <a:lvl1pPr algn="ctr" defTabSz="457200" rtl="0" eaLnBrk="1" latinLnBrk="0" hangingPunct="1">
        <a:spcBef>
          <a:spcPct val="0"/>
        </a:spcBef>
        <a:buNone/>
        <a:defRPr sz="4400" kern="1200">
          <a:solidFill>
            <a:schemeClr val="tx1"/>
          </a:solidFill>
          <a:latin typeface="IBM Plex Sans" charset="0"/>
          <a:ea typeface="IBM Plex Sans" charset="0"/>
          <a:cs typeface="IBM Plex Sans" charset="0"/>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2800" kern="1200">
          <a:solidFill>
            <a:schemeClr val="tx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2400" kern="1200">
          <a:solidFill>
            <a:schemeClr val="tx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2000" kern="1200">
          <a:solidFill>
            <a:schemeClr val="tx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2000" kern="1200">
          <a:solidFill>
            <a:schemeClr val="tx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70.tiff"/><Relationship Id="rId4" Type="http://schemas.openxmlformats.org/officeDocument/2006/relationships/image" Target="../media/image71.tiff"/><Relationship Id="rId5" Type="http://schemas.openxmlformats.org/officeDocument/2006/relationships/image" Target="../media/image72.tiff"/><Relationship Id="rId6" Type="http://schemas.openxmlformats.org/officeDocument/2006/relationships/image" Target="../media/image73.tiff"/><Relationship Id="rId1" Type="http://schemas.openxmlformats.org/officeDocument/2006/relationships/slideLayout" Target="../slideLayouts/slideLayout4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tiff"/><Relationship Id="rId5" Type="http://schemas.openxmlformats.org/officeDocument/2006/relationships/image" Target="../media/image76.tiff"/><Relationship Id="rId6" Type="http://schemas.openxmlformats.org/officeDocument/2006/relationships/image" Target="../media/image77.tiff"/><Relationship Id="rId7" Type="http://schemas.openxmlformats.org/officeDocument/2006/relationships/image" Target="../media/image78.tiff"/><Relationship Id="rId8" Type="http://schemas.openxmlformats.org/officeDocument/2006/relationships/image" Target="../media/image79.tiff"/><Relationship Id="rId9" Type="http://schemas.openxmlformats.org/officeDocument/2006/relationships/image" Target="../media/image80.tiff"/><Relationship Id="rId10" Type="http://schemas.openxmlformats.org/officeDocument/2006/relationships/image" Target="../media/image81.tiff"/><Relationship Id="rId11" Type="http://schemas.openxmlformats.org/officeDocument/2006/relationships/image" Target="../media/image82.png"/><Relationship Id="rId1" Type="http://schemas.openxmlformats.org/officeDocument/2006/relationships/slideLayout" Target="../slideLayouts/slideLayout4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4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image" Target="../media/image8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tiff"/><Relationship Id="rId7" Type="http://schemas.openxmlformats.org/officeDocument/2006/relationships/image" Target="../media/image92.tiff"/><Relationship Id="rId8" Type="http://schemas.openxmlformats.org/officeDocument/2006/relationships/image" Target="../media/image93.png"/><Relationship Id="rId1" Type="http://schemas.openxmlformats.org/officeDocument/2006/relationships/slideLayout" Target="../slideLayouts/slideLayout41.xml"/><Relationship Id="rId2" Type="http://schemas.openxmlformats.org/officeDocument/2006/relationships/hyperlink" Target="https://hyperledger.github.io/compose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ibm.com/blockchain/" TargetMode="External"/><Relationship Id="rId4" Type="http://schemas.openxmlformats.org/officeDocument/2006/relationships/hyperlink" Target="https://www.ibm.com/blockchain/garage/" TargetMode="External"/><Relationship Id="rId5" Type="http://schemas.openxmlformats.org/officeDocument/2006/relationships/hyperlink" Target="https://developer.ibm.com/blockchain/sandbox/" TargetMode="External"/><Relationship Id="rId6" Type="http://schemas.openxmlformats.org/officeDocument/2006/relationships/hyperlink" Target="https://www.ibm.com/blockchain/platform/" TargetMode="External"/><Relationship Id="rId7" Type="http://schemas.openxmlformats.org/officeDocument/2006/relationships/image" Target="../media/image94.jpg"/><Relationship Id="rId8" Type="http://schemas.openxmlformats.org/officeDocument/2006/relationships/image" Target="../media/image95.jpg"/><Relationship Id="rId9" Type="http://schemas.openxmlformats.org/officeDocument/2006/relationships/image" Target="../media/image96.jpg"/><Relationship Id="rId10" Type="http://schemas.openxmlformats.org/officeDocument/2006/relationships/image" Target="../media/image97.jpg"/><Relationship Id="rId1" Type="http://schemas.openxmlformats.org/officeDocument/2006/relationships/slideLayout" Target="../slideLayouts/slideLayout3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hyperlink" Target="https://www.hyperledger.org/about/members" TargetMode="External"/><Relationship Id="rId1" Type="http://schemas.openxmlformats.org/officeDocument/2006/relationships/slideLayout" Target="../slideLayouts/slideLayout3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4.jpg"/><Relationship Id="rId6" Type="http://schemas.openxmlformats.org/officeDocument/2006/relationships/image" Target="../media/image25.jpg"/><Relationship Id="rId7" Type="http://schemas.openxmlformats.org/officeDocument/2006/relationships/image" Target="../media/image26.jpeg"/><Relationship Id="rId8" Type="http://schemas.openxmlformats.org/officeDocument/2006/relationships/image" Target="../media/image27.jpeg"/><Relationship Id="rId9" Type="http://schemas.openxmlformats.org/officeDocument/2006/relationships/image" Target="../media/image28.jpeg"/><Relationship Id="rId10" Type="http://schemas.openxmlformats.org/officeDocument/2006/relationships/image" Target="../media/image29.jpeg"/><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hyperledger-fabric.readthedocs.io/" TargetMode="External"/><Relationship Id="rId4" Type="http://schemas.openxmlformats.org/officeDocument/2006/relationships/image" Target="../media/image30.png"/><Relationship Id="rId1" Type="http://schemas.openxmlformats.org/officeDocument/2006/relationships/slideLayout" Target="../slideLayouts/slideLayout3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hyperlink" Target="http://composer-playground.mybluemix.net/" TargetMode="External"/><Relationship Id="rId4" Type="http://schemas.openxmlformats.org/officeDocument/2006/relationships/image" Target="../media/image31.png"/><Relationship Id="rId5" Type="http://schemas.openxmlformats.org/officeDocument/2006/relationships/hyperlink" Target="https://hyperledger.github.io/composer/" TargetMode="External"/><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5" Type="http://schemas.openxmlformats.org/officeDocument/2006/relationships/image" Target="../media/image34.jpg"/><Relationship Id="rId6" Type="http://schemas.openxmlformats.org/officeDocument/2006/relationships/hyperlink" Target="http://ibm.biz/Platform_Demo" TargetMode="External"/><Relationship Id="rId7" Type="http://schemas.openxmlformats.org/officeDocument/2006/relationships/image" Target="../media/image5.png"/><Relationship Id="rId1" Type="http://schemas.openxmlformats.org/officeDocument/2006/relationships/slideLayout" Target="../slideLayouts/slideLayout3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20" Type="http://schemas.openxmlformats.org/officeDocument/2006/relationships/image" Target="../media/image52.png"/><Relationship Id="rId21" Type="http://schemas.openxmlformats.org/officeDocument/2006/relationships/image" Target="../media/image53.png"/><Relationship Id="rId22" Type="http://schemas.openxmlformats.org/officeDocument/2006/relationships/image" Target="../media/image54.png"/><Relationship Id="rId23" Type="http://schemas.openxmlformats.org/officeDocument/2006/relationships/image" Target="../media/image55.tiff"/><Relationship Id="rId24" Type="http://schemas.openxmlformats.org/officeDocument/2006/relationships/image" Target="../media/image56.png"/><Relationship Id="rId25" Type="http://schemas.openxmlformats.org/officeDocument/2006/relationships/image" Target="../media/image57.png"/><Relationship Id="rId26" Type="http://schemas.openxmlformats.org/officeDocument/2006/relationships/image" Target="../media/image58.png"/><Relationship Id="rId27" Type="http://schemas.openxmlformats.org/officeDocument/2006/relationships/image" Target="../media/image59.JPG"/><Relationship Id="rId28" Type="http://schemas.openxmlformats.org/officeDocument/2006/relationships/image" Target="../media/image60.png"/><Relationship Id="rId29" Type="http://schemas.openxmlformats.org/officeDocument/2006/relationships/image" Target="../media/image61.png"/><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35.jpeg"/><Relationship Id="rId4" Type="http://schemas.openxmlformats.org/officeDocument/2006/relationships/image" Target="../media/image36.jpg"/><Relationship Id="rId5" Type="http://schemas.openxmlformats.org/officeDocument/2006/relationships/image" Target="../media/image37.gif"/><Relationship Id="rId30" Type="http://schemas.openxmlformats.org/officeDocument/2006/relationships/image" Target="../media/image62.png"/><Relationship Id="rId31" Type="http://schemas.openxmlformats.org/officeDocument/2006/relationships/image" Target="../media/image63.png"/><Relationship Id="rId32" Type="http://schemas.openxmlformats.org/officeDocument/2006/relationships/image" Target="../media/image64.png"/><Relationship Id="rId9" Type="http://schemas.openxmlformats.org/officeDocument/2006/relationships/image" Target="../media/image41.jp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33" Type="http://schemas.openxmlformats.org/officeDocument/2006/relationships/image" Target="../media/image65.gif"/><Relationship Id="rId34" Type="http://schemas.openxmlformats.org/officeDocument/2006/relationships/image" Target="../media/image66.png"/><Relationship Id="rId35" Type="http://schemas.openxmlformats.org/officeDocument/2006/relationships/image" Target="../media/image67.png"/><Relationship Id="rId36" Type="http://schemas.openxmlformats.org/officeDocument/2006/relationships/image" Target="../media/image68.png"/><Relationship Id="rId10" Type="http://schemas.openxmlformats.org/officeDocument/2006/relationships/image" Target="../media/image42.tiff"/><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6" Type="http://schemas.openxmlformats.org/officeDocument/2006/relationships/image" Target="../media/image48.jpeg"/><Relationship Id="rId17" Type="http://schemas.openxmlformats.org/officeDocument/2006/relationships/image" Target="../media/image49.png"/><Relationship Id="rId18" Type="http://schemas.openxmlformats.org/officeDocument/2006/relationships/image" Target="../media/image50.gif"/><Relationship Id="rId19" Type="http://schemas.openxmlformats.org/officeDocument/2006/relationships/image" Target="../media/image5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39700" y="139699"/>
            <a:ext cx="6083300" cy="681615"/>
          </a:xfrm>
        </p:spPr>
        <p:txBody>
          <a:bodyPr>
            <a:normAutofit fontScale="70000" lnSpcReduction="20000"/>
          </a:bodyPr>
          <a:lstStyle/>
          <a:p>
            <a:pPr fontAlgn="auto">
              <a:spcAft>
                <a:spcPts val="0"/>
              </a:spcAft>
            </a:pPr>
            <a:r>
              <a:rPr lang="en-US" sz="3400" dirty="0"/>
              <a:t>Blockchain </a:t>
            </a:r>
            <a:r>
              <a:rPr lang="en-US" sz="3400" dirty="0" smtClean="0"/>
              <a:t>Live</a:t>
            </a:r>
            <a:endParaRPr lang="en-US" sz="3400" dirty="0"/>
          </a:p>
          <a:p>
            <a:pPr fontAlgn="auto">
              <a:spcAft>
                <a:spcPts val="0"/>
              </a:spcAft>
            </a:pPr>
            <a:r>
              <a:rPr lang="en-US" sz="2600" b="0" i="1" dirty="0"/>
              <a:t>What makes a blockchain for business</a:t>
            </a:r>
            <a:endParaRPr lang="en-US" sz="2600" b="0" i="1" dirty="0"/>
          </a:p>
        </p:txBody>
      </p:sp>
      <p:sp>
        <p:nvSpPr>
          <p:cNvPr id="31" name="Text Placeholder 2"/>
          <p:cNvSpPr txBox="1">
            <a:spLocks/>
          </p:cNvSpPr>
          <p:nvPr/>
        </p:nvSpPr>
        <p:spPr>
          <a:xfrm>
            <a:off x="139700" y="4635226"/>
            <a:ext cx="455863" cy="224866"/>
          </a:xfrm>
          <a:prstGeom prst="rect">
            <a:avLst/>
          </a:prstGeom>
        </p:spPr>
        <p:txBody>
          <a:bodyPr vert="horz" lIns="91440" tIns="45720" rIns="91440" bIns="45720" rtlCol="0">
            <a:noAutofit/>
          </a:bodyPr>
          <a:lstStyle>
            <a:lvl1pPr marL="0" indent="0" algn="l" defTabSz="457200" rtl="0" eaLnBrk="1" latinLnBrk="0" hangingPunct="1">
              <a:spcBef>
                <a:spcPts val="0"/>
              </a:spcBef>
              <a:buFont typeface="Arial"/>
              <a:buNone/>
              <a:defRPr sz="1400" i="1" kern="1200">
                <a:solidFill>
                  <a:schemeClr val="bg1"/>
                </a:solidFill>
                <a:latin typeface="IBM Plex Sans" charset="0"/>
                <a:ea typeface="IBM Plex Sans" charset="0"/>
                <a:cs typeface="IBM Plex Sans" charset="0"/>
              </a:defRPr>
            </a:lvl1pPr>
            <a:lvl2pPr marL="742950" indent="-28575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2pPr>
            <a:lvl3pPr marL="11430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3pPr>
            <a:lvl4pPr marL="16002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4pPr>
            <a:lvl5pPr marL="2057400" indent="-228600" algn="l" defTabSz="457200" rtl="0" eaLnBrk="1" latinLnBrk="0" hangingPunct="1">
              <a:spcBef>
                <a:spcPct val="20000"/>
              </a:spcBef>
              <a:buFont typeface="Arial"/>
              <a:buChar char="»"/>
              <a:defRPr sz="1400" kern="1200">
                <a:solidFill>
                  <a:schemeClr val="bg1"/>
                </a:solidFill>
                <a:latin typeface="IBM Plex Sans" charset="0"/>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00" i="0" dirty="0" smtClean="0"/>
              <a:t>V5.0</a:t>
            </a:r>
            <a:endParaRPr lang="en-US" sz="700" i="0" dirty="0"/>
          </a:p>
        </p:txBody>
      </p:sp>
      <p:sp>
        <p:nvSpPr>
          <p:cNvPr id="17" name="TextBox 23"/>
          <p:cNvSpPr txBox="1"/>
          <p:nvPr/>
        </p:nvSpPr>
        <p:spPr>
          <a:xfrm>
            <a:off x="121973" y="4688201"/>
            <a:ext cx="1181734" cy="21544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1pPr>
            <a:lvl2pPr marL="4572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2pPr>
            <a:lvl3pPr marL="9144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3pPr>
            <a:lvl4pPr marL="13716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4pPr>
            <a:lvl5pPr marL="1828800" algn="l" rtl="0" fontAlgn="base">
              <a:spcBef>
                <a:spcPct val="0"/>
              </a:spcBef>
              <a:spcAft>
                <a:spcPct val="0"/>
              </a:spcAft>
              <a:defRPr b="1"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b="1" kern="1200">
                <a:solidFill>
                  <a:schemeClr val="tx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sz="800" b="0" kern="0" dirty="0" smtClean="0">
                <a:solidFill>
                  <a:schemeClr val="tx1">
                    <a:lumMod val="65000"/>
                    <a:lumOff val="35000"/>
                  </a:schemeClr>
                </a:solidFill>
                <a:latin typeface="IBM Plex Sans"/>
                <a:ea typeface=""/>
                <a:cs typeface=""/>
              </a:rPr>
              <a:t>V5.0, 23 August 2017</a:t>
            </a:r>
            <a:endParaRPr lang="en-US" sz="800" b="0" kern="0" dirty="0">
              <a:solidFill>
                <a:schemeClr val="tx1">
                  <a:lumMod val="65000"/>
                  <a:lumOff val="35000"/>
                </a:schemeClr>
              </a:solidFill>
              <a:latin typeface="IBM Plex Sans"/>
              <a:ea typeface=""/>
              <a:cs typeface=""/>
            </a:endParaRPr>
          </a:p>
        </p:txBody>
      </p:sp>
    </p:spTree>
    <p:extLst>
      <p:ext uri="{BB962C8B-B14F-4D97-AF65-F5344CB8AC3E}">
        <p14:creationId xmlns:p14="http://schemas.microsoft.com/office/powerpoint/2010/main" val="1924636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5"/>
          </p:nvPr>
        </p:nvSpPr>
        <p:spPr/>
        <p:txBody>
          <a:bodyPr/>
          <a:lstStyle/>
          <a:p>
            <a:fld id="{08BF69C1-739F-1B47-B5E3-FA651BCAB105}" type="slidenum">
              <a:rPr lang="en-US" smtClean="0"/>
              <a:pPr/>
              <a:t>10</a:t>
            </a:fld>
            <a:endParaRPr lang="en-US" dirty="0"/>
          </a:p>
        </p:txBody>
      </p:sp>
      <p:sp>
        <p:nvSpPr>
          <p:cNvPr id="7" name="Title 1"/>
          <p:cNvSpPr>
            <a:spLocks/>
          </p:cNvSpPr>
          <p:nvPr/>
        </p:nvSpPr>
        <p:spPr bwMode="auto">
          <a:xfrm>
            <a:off x="3322320" y="2387084"/>
            <a:ext cx="5821680" cy="369332"/>
          </a:xfrm>
          <a:prstGeom prst="rect">
            <a:avLst/>
          </a:prstGeom>
          <a:noFill/>
          <a:ln w="9525">
            <a:noFill/>
            <a:miter lim="800000"/>
            <a:headEnd/>
            <a:tailEnd/>
          </a:ln>
        </p:spPr>
        <p:txBody>
          <a:bodyPr wrap="square" lIns="0" tIns="0" rIns="0" bIns="0">
            <a:spAutoFit/>
          </a:bodyPr>
          <a:lstStyle/>
          <a:p>
            <a:pPr algn="ctr">
              <a:spcBef>
                <a:spcPts val="1100"/>
              </a:spcBef>
            </a:pPr>
            <a:r>
              <a:rPr lang="en-US" sz="2400" b="1" dirty="0" smtClean="0">
                <a:solidFill>
                  <a:srgbClr val="0164FF"/>
                </a:solidFill>
                <a:ea typeface="IBM Plex Sans Regular" charset="0"/>
                <a:cs typeface="IBM Plex Sans Regular" charset="0"/>
              </a:rPr>
              <a:t>Vehicle Lifecycle Demo</a:t>
            </a:r>
            <a:endParaRPr lang="en-US" sz="2400" b="1" dirty="0">
              <a:solidFill>
                <a:srgbClr val="0164FF"/>
              </a:solidFill>
              <a:ea typeface="IBM Plex Sans Regular" charset="0"/>
              <a:cs typeface="IBM Plex Sans Regular" charset="0"/>
            </a:endParaRPr>
          </a:p>
        </p:txBody>
      </p:sp>
      <p:pic>
        <p:nvPicPr>
          <p:cNvPr id="8" name="Picture 7"/>
          <p:cNvPicPr>
            <a:picLocks noChangeAspect="1"/>
          </p:cNvPicPr>
          <p:nvPr/>
        </p:nvPicPr>
        <p:blipFill>
          <a:blip r:embed="rId2"/>
          <a:stretch>
            <a:fillRect/>
          </a:stretch>
        </p:blipFill>
        <p:spPr>
          <a:xfrm>
            <a:off x="264162" y="1277257"/>
            <a:ext cx="4293460" cy="2847703"/>
          </a:xfrm>
          <a:prstGeom prst="rect">
            <a:avLst/>
          </a:prstGeom>
        </p:spPr>
      </p:pic>
    </p:spTree>
    <p:extLst>
      <p:ext uri="{BB962C8B-B14F-4D97-AF65-F5344CB8AC3E}">
        <p14:creationId xmlns:p14="http://schemas.microsoft.com/office/powerpoint/2010/main" val="304463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002379" y="3737811"/>
            <a:ext cx="1997242" cy="1315452"/>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Rectangle 12"/>
          <p:cNvSpPr/>
          <p:nvPr/>
        </p:nvSpPr>
        <p:spPr>
          <a:xfrm>
            <a:off x="6982059" y="3747971"/>
            <a:ext cx="1997242" cy="1315452"/>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0178" name="Title 1"/>
          <p:cNvSpPr>
            <a:spLocks/>
          </p:cNvSpPr>
          <p:nvPr/>
        </p:nvSpPr>
        <p:spPr bwMode="auto">
          <a:xfrm>
            <a:off x="609600" y="609600"/>
            <a:ext cx="7788275" cy="381000"/>
          </a:xfrm>
          <a:prstGeom prst="rect">
            <a:avLst/>
          </a:prstGeom>
          <a:noFill/>
          <a:ln w="9525">
            <a:noFill/>
            <a:miter lim="800000"/>
            <a:headEnd/>
            <a:tailEnd/>
          </a:ln>
        </p:spPr>
        <p:txBody>
          <a:bodyPr lIns="0" tIns="0" rIns="0" bIns="0">
            <a:spAutoFit/>
          </a:bodyPr>
          <a:lstStyle/>
          <a:p>
            <a:pPr>
              <a:spcBef>
                <a:spcPts val="1100"/>
              </a:spcBef>
            </a:pPr>
            <a:r>
              <a:rPr lang="en-US" sz="2400" b="1" dirty="0">
                <a:solidFill>
                  <a:srgbClr val="0164FF"/>
                </a:solidFill>
                <a:ea typeface="IBM Plex Sans Regular" charset="0"/>
                <a:cs typeface="IBM Plex Sans Regular" charset="0"/>
              </a:rPr>
              <a:t>Benefits of Hyperledger Composer</a:t>
            </a:r>
          </a:p>
        </p:txBody>
      </p:sp>
      <p:graphicFrame>
        <p:nvGraphicFramePr>
          <p:cNvPr id="11" name="Group 36"/>
          <p:cNvGraphicFramePr>
            <a:graphicFrameLocks noGrp="1"/>
          </p:cNvGraphicFramePr>
          <p:nvPr>
            <p:extLst>
              <p:ext uri="{D42A27DB-BD31-4B8C-83A1-F6EECF244321}">
                <p14:modId xmlns:p14="http://schemas.microsoft.com/office/powerpoint/2010/main" val="1119203252"/>
              </p:ext>
            </p:extLst>
          </p:nvPr>
        </p:nvGraphicFramePr>
        <p:xfrm>
          <a:off x="396000" y="1547779"/>
          <a:ext cx="8352000" cy="2773364"/>
        </p:xfrm>
        <a:graphic>
          <a:graphicData uri="http://schemas.openxmlformats.org/drawingml/2006/table">
            <a:tbl>
              <a:tblPr/>
              <a:tblGrid>
                <a:gridCol w="2088000"/>
                <a:gridCol w="2088000"/>
                <a:gridCol w="2088000"/>
                <a:gridCol w="2088000"/>
              </a:tblGrid>
              <a:tr h="1309688">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rgbClr val="FFFFFF"/>
                        </a:solidFill>
                        <a:effectLst/>
                        <a:latin typeface="IBM Plex Sans Regular" charset="0"/>
                        <a:ea typeface="MS PGothic"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rgbClr val="FFFFFF"/>
                        </a:solidFill>
                        <a:effectLst/>
                        <a:latin typeface="IBM Plex Sans Regular" charset="0"/>
                        <a:ea typeface="MS PGothic"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rgbClr val="FFFFFF"/>
                        </a:solidFill>
                        <a:effectLst/>
                        <a:latin typeface="IBM Plex Sans Regular" charset="0"/>
                        <a:ea typeface="MS PGothic"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endParaRPr kumimoji="0" lang="en-US" sz="1400" b="0" i="0" u="none" strike="noStrike" cap="none" normalizeH="0" baseline="0" dirty="0" smtClean="0">
                        <a:ln>
                          <a:noFill/>
                        </a:ln>
                        <a:solidFill>
                          <a:srgbClr val="FFFFFF"/>
                        </a:solidFill>
                        <a:effectLst/>
                        <a:latin typeface="IBM Plex Sans Regular" charset="0"/>
                        <a:ea typeface="MS PGothic" pitchFamily="34" charset="-128"/>
                      </a:endParaRPr>
                    </a:p>
                  </a:txBody>
                  <a:tcPr anchor="ctr" horzOverflow="overflow">
                    <a:lnL>
                      <a:noFill/>
                    </a:lnL>
                    <a:lnR>
                      <a:noFill/>
                    </a:lnR>
                    <a:lnT>
                      <a:noFill/>
                    </a:lnT>
                    <a:lnB>
                      <a:noFill/>
                    </a:lnB>
                    <a:lnTlToBr>
                      <a:noFill/>
                    </a:lnTlToBr>
                    <a:lnBlToTr>
                      <a:noFill/>
                    </a:lnBlToTr>
                    <a:noFill/>
                  </a:tcPr>
                </a:tc>
              </a:tr>
              <a:tr h="639763">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defRPr/>
                      </a:pPr>
                      <a:r>
                        <a:rPr kumimoji="0" lang="en-US" sz="1400" b="1" i="0" u="none" strike="noStrike" cap="none" normalizeH="0" baseline="0" dirty="0" smtClean="0">
                          <a:ln>
                            <a:noFill/>
                          </a:ln>
                          <a:solidFill>
                            <a:schemeClr val="accent2"/>
                          </a:solidFill>
                          <a:effectLst/>
                          <a:latin typeface="IBM Plex Sans Regular" charset="0"/>
                          <a:ea typeface="MS PGothic" pitchFamily="34" charset="-128"/>
                        </a:rPr>
                        <a:t>Increases understanding</a:t>
                      </a:r>
                    </a:p>
                  </a:txBody>
                  <a:tcPr anchor="ctr"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pPr>
                      <a:r>
                        <a:rPr kumimoji="0" lang="en-US" sz="1400" b="1" i="0" u="none" strike="noStrike" cap="none" normalizeH="0" baseline="0" dirty="0" smtClean="0">
                          <a:ln>
                            <a:noFill/>
                          </a:ln>
                          <a:solidFill>
                            <a:schemeClr val="accent2"/>
                          </a:solidFill>
                          <a:effectLst/>
                          <a:latin typeface="IBM Plex Sans Regular" charset="0"/>
                          <a:ea typeface="MS PGothic" pitchFamily="34" charset="-128"/>
                        </a:rPr>
                        <a:t>Saves </a:t>
                      </a:r>
                      <a:br>
                        <a:rPr kumimoji="0" lang="en-US" sz="1400" b="1" i="0" u="none" strike="noStrike" cap="none" normalizeH="0" baseline="0" dirty="0" smtClean="0">
                          <a:ln>
                            <a:noFill/>
                          </a:ln>
                          <a:solidFill>
                            <a:schemeClr val="accent2"/>
                          </a:solidFill>
                          <a:effectLst/>
                          <a:latin typeface="IBM Plex Sans Regular" charset="0"/>
                          <a:ea typeface="MS PGothic" pitchFamily="34" charset="-128"/>
                        </a:rPr>
                      </a:br>
                      <a:r>
                        <a:rPr kumimoji="0" lang="en-US" sz="1400" b="1" i="0" u="none" strike="noStrike" cap="none" normalizeH="0" baseline="0" dirty="0" smtClean="0">
                          <a:ln>
                            <a:noFill/>
                          </a:ln>
                          <a:solidFill>
                            <a:schemeClr val="accent2"/>
                          </a:solidFill>
                          <a:effectLst/>
                          <a:latin typeface="IBM Plex Sans Regular" charset="0"/>
                          <a:ea typeface="MS PGothic" pitchFamily="34" charset="-128"/>
                        </a:rPr>
                        <a:t>time</a:t>
                      </a:r>
                    </a:p>
                  </a:txBody>
                  <a:tcPr anchor="ct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defRPr/>
                      </a:pPr>
                      <a:r>
                        <a:rPr kumimoji="0" lang="en-US" sz="1400" b="1" i="0" u="none" strike="noStrike" cap="none" normalizeH="0" baseline="0" dirty="0" smtClean="0">
                          <a:ln>
                            <a:noFill/>
                          </a:ln>
                          <a:solidFill>
                            <a:schemeClr val="accent2"/>
                          </a:solidFill>
                          <a:effectLst/>
                          <a:latin typeface="IBM Plex Sans Regular" charset="0"/>
                          <a:ea typeface="MS PGothic" pitchFamily="34" charset="-128"/>
                        </a:rPr>
                        <a:t>Reduces</a:t>
                      </a:r>
                      <a:br>
                        <a:rPr kumimoji="0" lang="en-US" sz="1400" b="1" i="0" u="none" strike="noStrike" cap="none" normalizeH="0" baseline="0" dirty="0" smtClean="0">
                          <a:ln>
                            <a:noFill/>
                          </a:ln>
                          <a:solidFill>
                            <a:schemeClr val="accent2"/>
                          </a:solidFill>
                          <a:effectLst/>
                          <a:latin typeface="IBM Plex Sans Regular" charset="0"/>
                          <a:ea typeface="MS PGothic" pitchFamily="34" charset="-128"/>
                        </a:rPr>
                      </a:br>
                      <a:r>
                        <a:rPr kumimoji="0" lang="en-US" sz="1400" b="1" i="0" u="none" strike="noStrike" cap="none" normalizeH="0" baseline="0" dirty="0" smtClean="0">
                          <a:ln>
                            <a:noFill/>
                          </a:ln>
                          <a:solidFill>
                            <a:schemeClr val="accent2"/>
                          </a:solidFill>
                          <a:effectLst/>
                          <a:latin typeface="IBM Plex Sans Regular" charset="0"/>
                          <a:ea typeface="MS PGothic" pitchFamily="34" charset="-128"/>
                        </a:rPr>
                        <a:t>risk</a:t>
                      </a:r>
                    </a:p>
                  </a:txBody>
                  <a:tcPr anchor="ct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20000"/>
                        </a:spcBef>
                        <a:spcAft>
                          <a:spcPct val="0"/>
                        </a:spcAft>
                        <a:buClrTx/>
                        <a:buSzTx/>
                        <a:buFont typeface="Arial" pitchFamily="34" charset="0"/>
                        <a:buNone/>
                        <a:tabLst/>
                        <a:defRPr/>
                      </a:pPr>
                      <a:r>
                        <a:rPr kumimoji="0" lang="en-US" sz="1400" b="1" i="0" u="none" strike="noStrike" cap="none" normalizeH="0" baseline="0" dirty="0" smtClean="0">
                          <a:ln>
                            <a:noFill/>
                          </a:ln>
                          <a:solidFill>
                            <a:schemeClr val="accent2"/>
                          </a:solidFill>
                          <a:effectLst/>
                          <a:latin typeface="IBM Plex Sans Regular" charset="0"/>
                          <a:ea typeface="MS PGothic" pitchFamily="34" charset="-128"/>
                        </a:rPr>
                        <a:t>Increases </a:t>
                      </a:r>
                      <a:r>
                        <a:rPr kumimoji="0" lang="en-US" sz="1400" b="1" i="0" u="none" strike="noStrike" cap="none" normalizeH="0" baseline="0" dirty="0" smtClean="0">
                          <a:ln>
                            <a:noFill/>
                          </a:ln>
                          <a:solidFill>
                            <a:schemeClr val="accent2"/>
                          </a:solidFill>
                          <a:effectLst/>
                          <a:latin typeface="IBM Plex Sans Regular" charset="0"/>
                          <a:ea typeface="MS PGothic" pitchFamily="34" charset="-128"/>
                        </a:rPr>
                        <a:t/>
                      </a:r>
                      <a:br>
                        <a:rPr kumimoji="0" lang="en-US" sz="1400" b="1" i="0" u="none" strike="noStrike" cap="none" normalizeH="0" baseline="0" dirty="0" smtClean="0">
                          <a:ln>
                            <a:noFill/>
                          </a:ln>
                          <a:solidFill>
                            <a:schemeClr val="accent2"/>
                          </a:solidFill>
                          <a:effectLst/>
                          <a:latin typeface="IBM Plex Sans Regular" charset="0"/>
                          <a:ea typeface="MS PGothic" pitchFamily="34" charset="-128"/>
                        </a:rPr>
                      </a:br>
                      <a:r>
                        <a:rPr kumimoji="0" lang="en-US" sz="1400" b="1" i="0" u="none" strike="noStrike" cap="none" normalizeH="0" baseline="0" dirty="0" smtClean="0">
                          <a:ln>
                            <a:noFill/>
                          </a:ln>
                          <a:solidFill>
                            <a:schemeClr val="accent2"/>
                          </a:solidFill>
                          <a:effectLst/>
                          <a:latin typeface="IBM Plex Sans Regular" charset="0"/>
                          <a:ea typeface="MS PGothic" pitchFamily="34" charset="-128"/>
                        </a:rPr>
                        <a:t>flexibility</a:t>
                      </a:r>
                      <a:endParaRPr kumimoji="0" lang="en-US" sz="1400" b="1" i="0" u="none" strike="noStrike" cap="none" normalizeH="0" baseline="0" dirty="0" smtClean="0">
                        <a:ln>
                          <a:noFill/>
                        </a:ln>
                        <a:solidFill>
                          <a:schemeClr val="accent2"/>
                        </a:solidFill>
                        <a:effectLst/>
                        <a:latin typeface="IBM Plex Sans Regular" charset="0"/>
                        <a:ea typeface="MS PGothic" pitchFamily="34" charset="-128"/>
                      </a:endParaRPr>
                    </a:p>
                  </a:txBody>
                  <a:tcPr anchor="ctr"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tr>
              <a:tr h="823913">
                <a:tc>
                  <a:txBody>
                    <a:bodyPr/>
                    <a:lstStyle/>
                    <a:p>
                      <a:pPr marL="120650" marR="0" lvl="0" indent="-6350" algn="ctr" defTabSz="457200" rtl="0" eaLnBrk="1" fontAlgn="base" latinLnBrk="0" hangingPunct="1">
                        <a:lnSpc>
                          <a:spcPct val="100000"/>
                        </a:lnSpc>
                        <a:spcBef>
                          <a:spcPct val="10000"/>
                        </a:spcBef>
                        <a:spcAft>
                          <a:spcPct val="20000"/>
                        </a:spcAft>
                        <a:buClrTx/>
                        <a:buSzTx/>
                        <a:buFont typeface="Arial" pitchFamily="34" charset="0"/>
                        <a:buNone/>
                        <a:tabLst/>
                        <a:defRPr/>
                      </a:pPr>
                      <a:r>
                        <a:rPr kumimoji="0" lang="en-US" sz="1400" b="0" i="0" u="none" strike="noStrike" cap="none" normalizeH="0" baseline="0" dirty="0" smtClean="0">
                          <a:ln>
                            <a:noFill/>
                          </a:ln>
                          <a:solidFill>
                            <a:schemeClr val="tx2">
                              <a:lumMod val="50000"/>
                            </a:schemeClr>
                          </a:solidFill>
                          <a:effectLst/>
                          <a:latin typeface="IBM Plex Sans Regular" charset="0"/>
                          <a:ea typeface="MS PGothic" pitchFamily="34" charset="-128"/>
                          <a:cs typeface="IBM Plex Sans Regular" charset="0"/>
                        </a:rPr>
                        <a:t>Bridges simply from business concepts to blockchain</a:t>
                      </a:r>
                    </a:p>
                  </a:txBody>
                  <a:tcPr horzOverflow="overflow">
                    <a:lnL>
                      <a:noFill/>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0" marR="0" lvl="0" indent="0" algn="ctr" defTabSz="457200" rtl="0" eaLnBrk="1" fontAlgn="base" latinLnBrk="0" hangingPunct="1">
                        <a:lnSpc>
                          <a:spcPct val="100000"/>
                        </a:lnSpc>
                        <a:spcBef>
                          <a:spcPct val="10000"/>
                        </a:spcBef>
                        <a:spcAft>
                          <a:spcPct val="20000"/>
                        </a:spcAft>
                        <a:buClrTx/>
                        <a:buSzTx/>
                        <a:buFont typeface="Arial" pitchFamily="34" charset="0"/>
                        <a:buNone/>
                        <a:tabLst/>
                      </a:pPr>
                      <a:r>
                        <a:rPr kumimoji="0" lang="en-US" sz="1400" b="0" i="0" u="none" strike="noStrike" cap="none" normalizeH="0" baseline="0" dirty="0" smtClean="0">
                          <a:ln>
                            <a:noFill/>
                          </a:ln>
                          <a:solidFill>
                            <a:schemeClr val="tx2">
                              <a:lumMod val="50000"/>
                            </a:schemeClr>
                          </a:solidFill>
                          <a:effectLst/>
                          <a:latin typeface="IBM Plex Sans Regular" charset="0"/>
                          <a:ea typeface="MS PGothic" pitchFamily="34" charset="-128"/>
                          <a:cs typeface="IBM Plex Sans Regular" charset="0"/>
                        </a:rPr>
                        <a:t>Develop blockchain applications more quickly and cheaply</a:t>
                      </a:r>
                    </a:p>
                  </a:txBody>
                  <a:tcP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120650" marR="0" lvl="0" indent="-6350" algn="ctr" defTabSz="457200" rtl="0" eaLnBrk="1" fontAlgn="base" latinLnBrk="0" hangingPunct="1">
                        <a:lnSpc>
                          <a:spcPct val="100000"/>
                        </a:lnSpc>
                        <a:spcBef>
                          <a:spcPct val="10000"/>
                        </a:spcBef>
                        <a:spcAft>
                          <a:spcPct val="20000"/>
                        </a:spcAft>
                        <a:buClrTx/>
                        <a:buSzTx/>
                        <a:buFont typeface="Arial" pitchFamily="34" charset="0"/>
                        <a:buNone/>
                        <a:tabLst/>
                        <a:defRPr/>
                      </a:pPr>
                      <a:r>
                        <a:rPr kumimoji="0" lang="en-US" sz="1400" b="0" i="0" u="none" strike="noStrike" cap="none" normalizeH="0" baseline="0" dirty="0" smtClean="0">
                          <a:ln>
                            <a:noFill/>
                          </a:ln>
                          <a:solidFill>
                            <a:schemeClr val="tx2">
                              <a:lumMod val="50000"/>
                            </a:schemeClr>
                          </a:solidFill>
                          <a:effectLst/>
                          <a:latin typeface="IBM Plex Sans Regular" charset="0"/>
                          <a:ea typeface="MS PGothic" pitchFamily="34" charset="-128"/>
                          <a:cs typeface="IBM Plex Sans Regular" charset="0"/>
                        </a:rPr>
                        <a:t>Well tested, efficient design conforms to best practice</a:t>
                      </a:r>
                    </a:p>
                  </a:txBody>
                  <a:tcPr horzOverflow="overflow">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a:noFill/>
                    </a:lnT>
                    <a:lnB>
                      <a:noFill/>
                    </a:lnB>
                    <a:lnTlToBr>
                      <a:noFill/>
                    </a:lnTlToBr>
                    <a:lnBlToTr>
                      <a:noFill/>
                    </a:lnBlToTr>
                    <a:noFill/>
                  </a:tcPr>
                </a:tc>
                <a:tc>
                  <a:txBody>
                    <a:bodyPr/>
                    <a:lstStyle/>
                    <a:p>
                      <a:pPr marL="120650" marR="0" lvl="0" indent="-6350" algn="ctr" defTabSz="457200" rtl="0" eaLnBrk="1" fontAlgn="base" latinLnBrk="0" hangingPunct="1">
                        <a:lnSpc>
                          <a:spcPct val="100000"/>
                        </a:lnSpc>
                        <a:spcBef>
                          <a:spcPct val="10000"/>
                        </a:spcBef>
                        <a:spcAft>
                          <a:spcPct val="20000"/>
                        </a:spcAft>
                        <a:buClrTx/>
                        <a:buSzTx/>
                        <a:buFont typeface="Arial" pitchFamily="34" charset="0"/>
                        <a:buNone/>
                        <a:tabLst/>
                        <a:defRPr/>
                      </a:pPr>
                      <a:r>
                        <a:rPr kumimoji="0" lang="en-US" sz="1400" b="0" i="0" u="none" strike="noStrike" cap="none" normalizeH="0" baseline="0" dirty="0" smtClean="0">
                          <a:ln>
                            <a:noFill/>
                          </a:ln>
                          <a:solidFill>
                            <a:schemeClr val="tx2">
                              <a:lumMod val="50000"/>
                            </a:schemeClr>
                          </a:solidFill>
                          <a:effectLst/>
                          <a:latin typeface="IBM Plex Sans Regular" charset="0"/>
                          <a:ea typeface="MS PGothic" pitchFamily="34" charset="-128"/>
                        </a:rPr>
                        <a:t>Higher level abstraction makes it easier to iterate</a:t>
                      </a:r>
                    </a:p>
                  </a:txBody>
                  <a:tcPr horzOverflow="overflow">
                    <a:lnL w="6350" cap="flat" cmpd="sng" algn="ctr">
                      <a:solidFill>
                        <a:schemeClr val="tx1"/>
                      </a:solidFill>
                      <a:prstDash val="sysDot"/>
                      <a:round/>
                      <a:headEnd type="none" w="med" len="med"/>
                      <a:tailEnd type="none" w="med" len="med"/>
                    </a:lnL>
                    <a:lnR>
                      <a:noFill/>
                    </a:lnR>
                    <a:lnT>
                      <a:noFill/>
                    </a:lnT>
                    <a:lnB>
                      <a:noFill/>
                    </a:lnB>
                    <a:lnTlToBr>
                      <a:noFill/>
                    </a:lnTlToBr>
                    <a:lnBlToTr>
                      <a:noFill/>
                    </a:lnBlToTr>
                    <a:noFill/>
                  </a:tcPr>
                </a:tc>
              </a:tr>
            </a:tbl>
          </a:graphicData>
        </a:graphic>
      </p:graphicFrame>
      <p:sp>
        <p:nvSpPr>
          <p:cNvPr id="27" name="TextBox 26"/>
          <p:cNvSpPr txBox="1"/>
          <p:nvPr/>
        </p:nvSpPr>
        <p:spPr>
          <a:xfrm>
            <a:off x="8676640" y="528320"/>
            <a:ext cx="184731" cy="369332"/>
          </a:xfrm>
          <a:prstGeom prst="rect">
            <a:avLst/>
          </a:prstGeom>
          <a:noFill/>
        </p:spPr>
        <p:txBody>
          <a:bodyPr wrap="none" rtlCol="0">
            <a:spAutoFit/>
          </a:bodyPr>
          <a:lstStyle/>
          <a:p>
            <a:endParaRPr lang="en-US" dirty="0"/>
          </a:p>
        </p:txBody>
      </p:sp>
      <p:pic>
        <p:nvPicPr>
          <p:cNvPr id="29" name="Picture 28"/>
          <p:cNvPicPr>
            <a:picLocks noChangeAspect="1"/>
          </p:cNvPicPr>
          <p:nvPr/>
        </p:nvPicPr>
        <p:blipFill>
          <a:blip r:embed="rId3"/>
          <a:stretch>
            <a:fillRect/>
          </a:stretch>
        </p:blipFill>
        <p:spPr>
          <a:xfrm>
            <a:off x="5062175" y="1430061"/>
            <a:ext cx="1080000" cy="1080000"/>
          </a:xfrm>
          <a:prstGeom prst="rect">
            <a:avLst/>
          </a:prstGeom>
        </p:spPr>
      </p:pic>
      <p:pic>
        <p:nvPicPr>
          <p:cNvPr id="30" name="Picture 29"/>
          <p:cNvPicPr>
            <a:picLocks noChangeAspect="1"/>
          </p:cNvPicPr>
          <p:nvPr/>
        </p:nvPicPr>
        <p:blipFill>
          <a:blip r:embed="rId4"/>
          <a:stretch>
            <a:fillRect/>
          </a:stretch>
        </p:blipFill>
        <p:spPr>
          <a:xfrm>
            <a:off x="2971543" y="1430061"/>
            <a:ext cx="1080000" cy="1080000"/>
          </a:xfrm>
          <a:prstGeom prst="rect">
            <a:avLst/>
          </a:prstGeom>
        </p:spPr>
      </p:pic>
      <p:pic>
        <p:nvPicPr>
          <p:cNvPr id="50176" name="Picture 50175"/>
          <p:cNvPicPr>
            <a:picLocks noChangeAspect="1"/>
          </p:cNvPicPr>
          <p:nvPr/>
        </p:nvPicPr>
        <p:blipFill>
          <a:blip r:embed="rId5"/>
          <a:stretch>
            <a:fillRect/>
          </a:stretch>
        </p:blipFill>
        <p:spPr>
          <a:xfrm>
            <a:off x="880911" y="1430061"/>
            <a:ext cx="1080000" cy="1080000"/>
          </a:xfrm>
          <a:prstGeom prst="rect">
            <a:avLst/>
          </a:prstGeom>
        </p:spPr>
      </p:pic>
      <p:pic>
        <p:nvPicPr>
          <p:cNvPr id="50177" name="Picture 50176"/>
          <p:cNvPicPr>
            <a:picLocks noChangeAspect="1"/>
          </p:cNvPicPr>
          <p:nvPr/>
        </p:nvPicPr>
        <p:blipFill>
          <a:blip r:embed="rId6"/>
          <a:stretch>
            <a:fillRect/>
          </a:stretch>
        </p:blipFill>
        <p:spPr>
          <a:xfrm>
            <a:off x="7152807" y="1430061"/>
            <a:ext cx="1080000" cy="1080000"/>
          </a:xfrm>
          <a:prstGeom prst="rect">
            <a:avLst/>
          </a:prstGeom>
        </p:spPr>
      </p:pic>
    </p:spTree>
    <p:extLst>
      <p:ext uri="{BB962C8B-B14F-4D97-AF65-F5344CB8AC3E}">
        <p14:creationId xmlns:p14="http://schemas.microsoft.com/office/powerpoint/2010/main" val="877036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469" y="388859"/>
            <a:ext cx="8229600" cy="582069"/>
          </a:xfrm>
        </p:spPr>
        <p:txBody>
          <a:bodyPr>
            <a:normAutofit/>
          </a:bodyPr>
          <a:lstStyle/>
          <a:p>
            <a:pPr>
              <a:lnSpc>
                <a:spcPct val="100000"/>
              </a:lnSpc>
              <a:spcBef>
                <a:spcPts val="1100"/>
              </a:spcBef>
            </a:pPr>
            <a:r>
              <a:rPr lang="en-US" b="1" dirty="0" smtClean="0">
                <a:solidFill>
                  <a:srgbClr val="0164FF"/>
                </a:solidFill>
                <a:latin typeface="+mn-lt"/>
              </a:rPr>
              <a:t>Open Source &amp; Familiar Tools</a:t>
            </a:r>
            <a:endParaRPr lang="en-US" b="1" dirty="0">
              <a:solidFill>
                <a:srgbClr val="0164FF"/>
              </a:solidFill>
              <a:latin typeface="+mn-lt"/>
            </a:endParaRPr>
          </a:p>
        </p:txBody>
      </p:sp>
      <p:graphicFrame>
        <p:nvGraphicFramePr>
          <p:cNvPr id="12" name="Table 11"/>
          <p:cNvGraphicFramePr>
            <a:graphicFrameLocks noGrp="1"/>
          </p:cNvGraphicFramePr>
          <p:nvPr>
            <p:extLst/>
          </p:nvPr>
        </p:nvGraphicFramePr>
        <p:xfrm>
          <a:off x="2522817" y="2951474"/>
          <a:ext cx="2014603" cy="1613443"/>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44655">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68788">
                <a:tc>
                  <a:txBody>
                    <a:bodyPr/>
                    <a:lstStyle/>
                    <a:p>
                      <a:pPr algn="ctr"/>
                      <a:r>
                        <a:rPr lang="en-US" sz="1400" b="0" i="0" dirty="0" smtClean="0">
                          <a:solidFill>
                            <a:schemeClr val="tx2">
                              <a:lumMod val="50000"/>
                            </a:schemeClr>
                          </a:solidFill>
                          <a:latin typeface="IBM Plex Sans Regular" charset="0"/>
                          <a:ea typeface="IBM Plex Sans Regular" charset="0"/>
                          <a:cs typeface="IBM Plex Sans Regular" charset="0"/>
                        </a:rPr>
                        <a:t>CLI utilities</a:t>
                      </a:r>
                      <a:endParaRPr lang="en-US" sz="1400" b="0" i="0" dirty="0">
                        <a:solidFill>
                          <a:schemeClr val="tx2">
                            <a:lumMod val="50000"/>
                          </a:schemeClr>
                        </a:solidFill>
                        <a:latin typeface="IBM Plex Sans Regular" charset="0"/>
                        <a:ea typeface="IBM Plex Sans Regular" charset="0"/>
                        <a:cs typeface="IBM Plex Sans Regular"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graphicFrame>
        <p:nvGraphicFramePr>
          <p:cNvPr id="13" name="Table 12"/>
          <p:cNvGraphicFramePr>
            <a:graphicFrameLocks noGrp="1"/>
          </p:cNvGraphicFramePr>
          <p:nvPr>
            <p:extLst/>
          </p:nvPr>
        </p:nvGraphicFramePr>
        <p:xfrm>
          <a:off x="375019" y="1204913"/>
          <a:ext cx="2014603" cy="1628828"/>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5557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73258">
                <a:tc>
                  <a:txBody>
                    <a:bodyPr/>
                    <a:lstStyle/>
                    <a:p>
                      <a:pPr algn="ctr"/>
                      <a:r>
                        <a:rPr lang="en-US" sz="1400" b="0" i="0" dirty="0" smtClean="0">
                          <a:solidFill>
                            <a:schemeClr val="tx2">
                              <a:lumMod val="50000"/>
                            </a:schemeClr>
                          </a:solidFill>
                          <a:latin typeface="IBM Plex Sans Regular" charset="0"/>
                          <a:ea typeface="IBM Plex Sans Regular" charset="0"/>
                          <a:cs typeface="IBM Plex Sans Regular" charset="0"/>
                        </a:rPr>
                        <a:t>Data</a:t>
                      </a:r>
                      <a:r>
                        <a:rPr lang="en-US" sz="1400" b="0" i="0" baseline="0" dirty="0" smtClean="0">
                          <a:solidFill>
                            <a:schemeClr val="tx2">
                              <a:lumMod val="50000"/>
                            </a:schemeClr>
                          </a:solidFill>
                          <a:latin typeface="IBM Plex Sans Regular" charset="0"/>
                          <a:ea typeface="IBM Plex Sans Regular" charset="0"/>
                          <a:cs typeface="IBM Plex Sans Regular" charset="0"/>
                        </a:rPr>
                        <a:t> modelling</a:t>
                      </a:r>
                      <a:endParaRPr lang="en-US" sz="1400" b="0" i="0" dirty="0">
                        <a:solidFill>
                          <a:schemeClr val="tx2">
                            <a:lumMod val="50000"/>
                          </a:schemeClr>
                        </a:solidFill>
                        <a:latin typeface="IBM Plex Sans Regular" charset="0"/>
                        <a:ea typeface="IBM Plex Sans Regular" charset="0"/>
                        <a:cs typeface="IBM Plex Sans Regular"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graphicFrame>
        <p:nvGraphicFramePr>
          <p:cNvPr id="14" name="Table 13"/>
          <p:cNvGraphicFramePr>
            <a:graphicFrameLocks noGrp="1"/>
          </p:cNvGraphicFramePr>
          <p:nvPr>
            <p:extLst/>
          </p:nvPr>
        </p:nvGraphicFramePr>
        <p:xfrm>
          <a:off x="2522817" y="1204913"/>
          <a:ext cx="2043830" cy="1628828"/>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43830"/>
              </a:tblGrid>
              <a:tr h="1110668">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502775">
                <a:tc>
                  <a:txBody>
                    <a:bodyPr/>
                    <a:lstStyle/>
                    <a:p>
                      <a:pPr algn="ctr"/>
                      <a:r>
                        <a:rPr lang="en-US" sz="1400" b="0" i="0" baseline="0" dirty="0" smtClean="0">
                          <a:solidFill>
                            <a:schemeClr val="tx2">
                              <a:lumMod val="50000"/>
                            </a:schemeClr>
                          </a:solidFill>
                          <a:latin typeface="IBM Plex Sans Regular" charset="0"/>
                          <a:ea typeface="IBM Plex Sans Regular" charset="0"/>
                          <a:cs typeface="IBM Plex Sans Regular" charset="0"/>
                        </a:rPr>
                        <a:t>JavaScript</a:t>
                      </a:r>
                    </a:p>
                    <a:p>
                      <a:pPr algn="ctr"/>
                      <a:r>
                        <a:rPr lang="en-US" sz="1400" b="0" i="0" baseline="0" dirty="0" smtClean="0">
                          <a:solidFill>
                            <a:schemeClr val="tx2">
                              <a:lumMod val="50000"/>
                            </a:schemeClr>
                          </a:solidFill>
                          <a:latin typeface="IBM Plex Sans Regular" charset="0"/>
                          <a:ea typeface="IBM Plex Sans Regular" charset="0"/>
                          <a:cs typeface="IBM Plex Sans Regular" charset="0"/>
                        </a:rPr>
                        <a:t>business logic</a:t>
                      </a:r>
                      <a:endParaRPr lang="en-US" sz="1400" b="0" i="0" dirty="0">
                        <a:solidFill>
                          <a:schemeClr val="tx2">
                            <a:lumMod val="50000"/>
                          </a:schemeClr>
                        </a:solidFill>
                        <a:latin typeface="IBM Plex Sans Regular" charset="0"/>
                        <a:ea typeface="IBM Plex Sans Regular" charset="0"/>
                        <a:cs typeface="IBM Plex Sans Regular"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graphicFrame>
        <p:nvGraphicFramePr>
          <p:cNvPr id="15" name="Table 14"/>
          <p:cNvGraphicFramePr>
            <a:graphicFrameLocks noGrp="1"/>
          </p:cNvGraphicFramePr>
          <p:nvPr>
            <p:extLst/>
          </p:nvPr>
        </p:nvGraphicFramePr>
        <p:xfrm>
          <a:off x="4699842" y="1214985"/>
          <a:ext cx="2014603" cy="1628828"/>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55570">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73258">
                <a:tc>
                  <a:txBody>
                    <a:bodyPr/>
                    <a:lstStyle/>
                    <a:p>
                      <a:pPr algn="ctr"/>
                      <a:r>
                        <a:rPr lang="en-US" sz="1400" b="0" i="0" dirty="0" smtClean="0">
                          <a:solidFill>
                            <a:schemeClr val="tx2">
                              <a:lumMod val="50000"/>
                            </a:schemeClr>
                          </a:solidFill>
                          <a:latin typeface="IBM Plex Sans Regular" charset="0"/>
                          <a:ea typeface="IBM Plex Sans Regular" charset="0"/>
                          <a:cs typeface="IBM Plex Sans Regular" charset="0"/>
                        </a:rPr>
                        <a:t>Web playground</a:t>
                      </a:r>
                      <a:endParaRPr lang="en-US" sz="1400" b="0" i="0" dirty="0">
                        <a:solidFill>
                          <a:schemeClr val="tx2">
                            <a:lumMod val="50000"/>
                          </a:schemeClr>
                        </a:solidFill>
                        <a:latin typeface="IBM Plex Sans Regular" charset="0"/>
                        <a:ea typeface="IBM Plex Sans Regular" charset="0"/>
                        <a:cs typeface="IBM Plex Sans Regular"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graphicFrame>
        <p:nvGraphicFramePr>
          <p:cNvPr id="16" name="Table 15"/>
          <p:cNvGraphicFramePr>
            <a:graphicFrameLocks noGrp="1"/>
          </p:cNvGraphicFramePr>
          <p:nvPr>
            <p:extLst/>
          </p:nvPr>
        </p:nvGraphicFramePr>
        <p:xfrm>
          <a:off x="359266" y="2951474"/>
          <a:ext cx="2014603" cy="1613443"/>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44655">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68788">
                <a:tc>
                  <a:txBody>
                    <a:bodyPr/>
                    <a:lstStyle/>
                    <a:p>
                      <a:pPr algn="ctr"/>
                      <a:r>
                        <a:rPr lang="en-US" sz="1400" b="0" i="0" dirty="0" smtClean="0">
                          <a:solidFill>
                            <a:schemeClr val="tx2">
                              <a:lumMod val="50000"/>
                            </a:schemeClr>
                          </a:solidFill>
                          <a:latin typeface="IBM Plex Sans Regular" charset="0"/>
                          <a:ea typeface="IBM Plex Sans Regular" charset="0"/>
                          <a:cs typeface="IBM Plex Sans Regular" charset="0"/>
                        </a:rPr>
                        <a:t>Editor support</a:t>
                      </a:r>
                      <a:endParaRPr lang="en-US" sz="1400" b="0" i="0" dirty="0">
                        <a:solidFill>
                          <a:schemeClr val="tx2">
                            <a:lumMod val="50000"/>
                          </a:schemeClr>
                        </a:solidFill>
                        <a:latin typeface="IBM Plex Sans Regular" charset="0"/>
                        <a:ea typeface="IBM Plex Sans Regular" charset="0"/>
                        <a:cs typeface="IBM Plex Sans Regular"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graphicFrame>
        <p:nvGraphicFramePr>
          <p:cNvPr id="17" name="Table 16"/>
          <p:cNvGraphicFramePr>
            <a:graphicFrameLocks noGrp="1"/>
          </p:cNvGraphicFramePr>
          <p:nvPr>
            <p:extLst/>
          </p:nvPr>
        </p:nvGraphicFramePr>
        <p:xfrm>
          <a:off x="6847640" y="2951474"/>
          <a:ext cx="2014603" cy="1646793"/>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28633">
                <a:tc>
                  <a:txBody>
                    <a:bodyPr/>
                    <a:lstStyle/>
                    <a:p>
                      <a:endParaRPr lang="en-US" sz="2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84810">
                <a:tc>
                  <a:txBody>
                    <a:bodyPr/>
                    <a:lstStyle/>
                    <a:p>
                      <a:pPr algn="ctr"/>
                      <a:r>
                        <a:rPr lang="en-US" sz="1400" b="0" i="0" dirty="0" smtClean="0">
                          <a:solidFill>
                            <a:schemeClr val="tx2">
                              <a:lumMod val="50000"/>
                            </a:schemeClr>
                          </a:solidFill>
                          <a:latin typeface="IBM Plex Sans Regular" charset="0"/>
                          <a:ea typeface="IBM Plex Sans Regular" charset="0"/>
                          <a:cs typeface="IBM Plex Sans Regular" charset="0"/>
                        </a:rPr>
                        <a:t>Existing systems and data</a:t>
                      </a:r>
                      <a:endParaRPr lang="en-US" sz="1400" b="0" i="0" dirty="0">
                        <a:solidFill>
                          <a:schemeClr val="tx2">
                            <a:lumMod val="50000"/>
                          </a:schemeClr>
                        </a:solidFill>
                        <a:latin typeface="IBM Plex Sans Regular" charset="0"/>
                        <a:ea typeface="IBM Plex Sans Regular" charset="0"/>
                        <a:cs typeface="IBM Plex Sans Regular"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7035" y="1347248"/>
            <a:ext cx="1259798" cy="862803"/>
          </a:xfrm>
          <a:prstGeom prst="rect">
            <a:avLst/>
          </a:prstGeom>
        </p:spPr>
      </p:pic>
      <p:sp>
        <p:nvSpPr>
          <p:cNvPr id="30" name="Rectangle 29"/>
          <p:cNvSpPr/>
          <p:nvPr/>
        </p:nvSpPr>
        <p:spPr>
          <a:xfrm>
            <a:off x="2658874" y="3375732"/>
            <a:ext cx="1670990" cy="37934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solidFill>
                <a:latin typeface="Courier New" charset="0"/>
                <a:ea typeface="Courier New" charset="0"/>
                <a:cs typeface="Courier New" charset="0"/>
              </a:rPr>
              <a:t>$ composer</a:t>
            </a:r>
            <a:endParaRPr lang="en-US" dirty="0">
              <a:solidFill>
                <a:schemeClr val="bg2"/>
              </a:solidFill>
              <a:latin typeface="Courier New" charset="0"/>
              <a:ea typeface="Courier New" charset="0"/>
              <a:cs typeface="Courier New" charset="0"/>
            </a:endParaRPr>
          </a:p>
        </p:txBody>
      </p:sp>
      <p:graphicFrame>
        <p:nvGraphicFramePr>
          <p:cNvPr id="32" name="Table 31"/>
          <p:cNvGraphicFramePr>
            <a:graphicFrameLocks noGrp="1"/>
          </p:cNvGraphicFramePr>
          <p:nvPr>
            <p:extLst/>
          </p:nvPr>
        </p:nvGraphicFramePr>
        <p:xfrm>
          <a:off x="6847640" y="1200630"/>
          <a:ext cx="2014603" cy="1633111"/>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14603"/>
              </a:tblGrid>
              <a:tr h="1158608">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74503">
                <a:tc>
                  <a:txBody>
                    <a:bodyPr/>
                    <a:lstStyle/>
                    <a:p>
                      <a:pPr algn="ctr"/>
                      <a:r>
                        <a:rPr lang="en-US" sz="1400" b="0" i="0" dirty="0" smtClean="0">
                          <a:solidFill>
                            <a:schemeClr val="tx2">
                              <a:lumMod val="50000"/>
                            </a:schemeClr>
                          </a:solidFill>
                          <a:latin typeface="IBM Plex Sans Regular" charset="0"/>
                          <a:ea typeface="IBM Plex Sans Regular" charset="0"/>
                          <a:cs typeface="IBM Plex Sans Regular" charset="0"/>
                        </a:rPr>
                        <a:t>Client libraries</a:t>
                      </a:r>
                      <a:endParaRPr lang="en-US" sz="1400" b="0" i="0" dirty="0">
                        <a:solidFill>
                          <a:schemeClr val="tx2">
                            <a:lumMod val="50000"/>
                          </a:schemeClr>
                        </a:solidFill>
                        <a:latin typeface="IBM Plex Sans Regular" charset="0"/>
                        <a:ea typeface="IBM Plex Sans Regular" charset="0"/>
                        <a:cs typeface="IBM Plex Sans Regular"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33" name="Rectangle 32"/>
          <p:cNvSpPr/>
          <p:nvPr/>
        </p:nvSpPr>
        <p:spPr>
          <a:xfrm>
            <a:off x="6983697" y="1379234"/>
            <a:ext cx="1670990" cy="40188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chemeClr val="bg2"/>
                </a:solidFill>
                <a:latin typeface="Courier New" charset="0"/>
                <a:ea typeface="Courier New" charset="0"/>
                <a:cs typeface="Courier New" charset="0"/>
              </a:rPr>
              <a:t>composer-client</a:t>
            </a:r>
          </a:p>
          <a:p>
            <a:r>
              <a:rPr lang="en-US" sz="1200" dirty="0">
                <a:solidFill>
                  <a:schemeClr val="bg2"/>
                </a:solidFill>
                <a:latin typeface="Courier New" charset="0"/>
                <a:ea typeface="Courier New" charset="0"/>
                <a:cs typeface="Courier New" charset="0"/>
              </a:rPr>
              <a:t>c</a:t>
            </a:r>
            <a:r>
              <a:rPr lang="en-US" sz="1200" dirty="0" smtClean="0">
                <a:solidFill>
                  <a:schemeClr val="bg2"/>
                </a:solidFill>
                <a:latin typeface="Courier New" charset="0"/>
                <a:ea typeface="Courier New" charset="0"/>
                <a:cs typeface="Courier New" charset="0"/>
              </a:rPr>
              <a:t>omposer-admin</a:t>
            </a:r>
            <a:endParaRPr lang="en-US" sz="1200" dirty="0">
              <a:solidFill>
                <a:schemeClr val="bg2"/>
              </a:solidFill>
              <a:latin typeface="Courier New" charset="0"/>
              <a:ea typeface="Courier New" charset="0"/>
              <a:cs typeface="Courier New" charset="0"/>
            </a:endParaRPr>
          </a:p>
        </p:txBody>
      </p:sp>
      <p:pic>
        <p:nvPicPr>
          <p:cNvPr id="35" name="Picture 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32590" y="1416870"/>
            <a:ext cx="723558" cy="723558"/>
          </a:xfrm>
          <a:prstGeom prst="rect">
            <a:avLst/>
          </a:prstGeom>
        </p:spPr>
      </p:pic>
      <p:graphicFrame>
        <p:nvGraphicFramePr>
          <p:cNvPr id="36" name="Table 35"/>
          <p:cNvGraphicFramePr>
            <a:graphicFrameLocks noGrp="1"/>
          </p:cNvGraphicFramePr>
          <p:nvPr>
            <p:extLst/>
          </p:nvPr>
        </p:nvGraphicFramePr>
        <p:xfrm>
          <a:off x="4687308" y="2951474"/>
          <a:ext cx="2027137" cy="1646793"/>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2027137"/>
              </a:tblGrid>
              <a:tr h="1168315">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3">
                            <a:lumMod val="0"/>
                            <a:lumOff val="100000"/>
                          </a:schemeClr>
                        </a:gs>
                        <a:gs pos="35000">
                          <a:schemeClr val="accent3">
                            <a:lumMod val="0"/>
                            <a:lumOff val="100000"/>
                          </a:schemeClr>
                        </a:gs>
                        <a:gs pos="100000">
                          <a:srgbClr val="ECF9F9"/>
                        </a:gs>
                      </a:gsLst>
                      <a:path path="circle">
                        <a:fillToRect l="50000" t="-80000" r="50000" b="180000"/>
                      </a:path>
                      <a:tileRect/>
                    </a:gradFill>
                  </a:tcPr>
                </a:tc>
              </a:tr>
              <a:tr h="478478">
                <a:tc>
                  <a:txBody>
                    <a:bodyPr/>
                    <a:lstStyle/>
                    <a:p>
                      <a:pPr algn="ctr"/>
                      <a:r>
                        <a:rPr lang="en-US" sz="1400" b="0" i="0" dirty="0" smtClean="0">
                          <a:solidFill>
                            <a:schemeClr val="tx2">
                              <a:lumMod val="50000"/>
                            </a:schemeClr>
                          </a:solidFill>
                          <a:latin typeface="IBM Plex Sans Regular" charset="0"/>
                          <a:ea typeface="IBM Plex Sans Regular" charset="0"/>
                          <a:cs typeface="IBM Plex Sans Regular" charset="0"/>
                        </a:rPr>
                        <a:t>Code generation</a:t>
                      </a:r>
                      <a:endParaRPr lang="en-US" sz="1400" b="0" i="0" dirty="0">
                        <a:solidFill>
                          <a:schemeClr val="tx2">
                            <a:lumMod val="50000"/>
                          </a:schemeClr>
                        </a:solidFill>
                        <a:latin typeface="IBM Plex Sans Regular" charset="0"/>
                        <a:ea typeface="IBM Plex Sans Regular" charset="0"/>
                        <a:cs typeface="IBM Plex Sans Regular" charset="0"/>
                      </a:endParaRPr>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pic>
        <p:nvPicPr>
          <p:cNvPr id="38" name="Picture 3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08116" y="3056520"/>
            <a:ext cx="1128883" cy="1128883"/>
          </a:xfrm>
          <a:prstGeom prst="rect">
            <a:avLst/>
          </a:prstGeom>
        </p:spPr>
      </p:pic>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9468" y="3290380"/>
            <a:ext cx="634523" cy="581223"/>
          </a:xfrm>
          <a:prstGeom prst="rect">
            <a:avLst/>
          </a:prstGeom>
        </p:spPr>
      </p:pic>
      <p:pic>
        <p:nvPicPr>
          <p:cNvPr id="40" name="Picture 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39442" y="3188251"/>
            <a:ext cx="785480" cy="785480"/>
          </a:xfrm>
          <a:prstGeom prst="rect">
            <a:avLst/>
          </a:prstGeom>
        </p:spPr>
      </p:pic>
      <p:pic>
        <p:nvPicPr>
          <p:cNvPr id="41" name="Picture 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75884" y="1919725"/>
            <a:ext cx="886615" cy="344894"/>
          </a:xfrm>
          <a:prstGeom prst="rect">
            <a:avLst/>
          </a:prstGeom>
        </p:spPr>
      </p:pic>
      <p:pic>
        <p:nvPicPr>
          <p:cNvPr id="42" name="Picture 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064105" y="3134376"/>
            <a:ext cx="690112" cy="890245"/>
          </a:xfrm>
          <a:prstGeom prst="rect">
            <a:avLst/>
          </a:prstGeom>
        </p:spPr>
      </p:pic>
      <p:grpSp>
        <p:nvGrpSpPr>
          <p:cNvPr id="5" name="Group 4"/>
          <p:cNvGrpSpPr/>
          <p:nvPr/>
        </p:nvGrpSpPr>
        <p:grpSpPr>
          <a:xfrm>
            <a:off x="7908180" y="3130078"/>
            <a:ext cx="812739" cy="932700"/>
            <a:chOff x="7879605" y="3130078"/>
            <a:chExt cx="812739" cy="932700"/>
          </a:xfrm>
        </p:grpSpPr>
        <p:pic>
          <p:nvPicPr>
            <p:cNvPr id="43" name="Picture 4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879605" y="3130078"/>
              <a:ext cx="812739" cy="812739"/>
            </a:xfrm>
            <a:prstGeom prst="rect">
              <a:avLst/>
            </a:prstGeom>
          </p:spPr>
        </p:pic>
        <p:sp>
          <p:nvSpPr>
            <p:cNvPr id="4" name="TextBox 3"/>
            <p:cNvSpPr txBox="1"/>
            <p:nvPr/>
          </p:nvSpPr>
          <p:spPr>
            <a:xfrm>
              <a:off x="7890687" y="3785779"/>
              <a:ext cx="790575" cy="276999"/>
            </a:xfrm>
            <a:prstGeom prst="rect">
              <a:avLst/>
            </a:prstGeom>
            <a:noFill/>
          </p:spPr>
          <p:txBody>
            <a:bodyPr wrap="square" rtlCol="0">
              <a:spAutoFit/>
            </a:bodyPr>
            <a:lstStyle/>
            <a:p>
              <a:pPr algn="ctr"/>
              <a:r>
                <a:rPr lang="en-US" sz="1200" dirty="0" smtClean="0">
                  <a:solidFill>
                    <a:schemeClr val="tx1">
                      <a:lumMod val="50000"/>
                      <a:lumOff val="50000"/>
                    </a:schemeClr>
                  </a:solidFill>
                  <a:latin typeface="IBM Plex Sans Regular" charset="0"/>
                  <a:ea typeface="IBM Plex Sans Regular" charset="0"/>
                  <a:cs typeface="IBM Plex Sans Regular" charset="0"/>
                </a:rPr>
                <a:t>Swagger</a:t>
              </a:r>
              <a:endParaRPr lang="en-US" sz="1200" dirty="0">
                <a:solidFill>
                  <a:schemeClr val="tx1">
                    <a:lumMod val="50000"/>
                    <a:lumOff val="50000"/>
                  </a:schemeClr>
                </a:solidFill>
                <a:latin typeface="IBM Plex Sans Regular" charset="0"/>
                <a:ea typeface="IBM Plex Sans Regular" charset="0"/>
                <a:cs typeface="IBM Plex Sans Regular" charset="0"/>
              </a:endParaRPr>
            </a:p>
          </p:txBody>
        </p:sp>
      </p:grpSp>
      <p:pic>
        <p:nvPicPr>
          <p:cNvPr id="6" name="Picture 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094891" y="1260381"/>
            <a:ext cx="1141952" cy="1141952"/>
          </a:xfrm>
          <a:prstGeom prst="rect">
            <a:avLst/>
          </a:prstGeom>
        </p:spPr>
      </p:pic>
    </p:spTree>
    <p:extLst>
      <p:ext uri="{BB962C8B-B14F-4D97-AF65-F5344CB8AC3E}">
        <p14:creationId xmlns:p14="http://schemas.microsoft.com/office/powerpoint/2010/main" val="203694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p:cNvSpPr>
          <p:nvPr/>
        </p:nvSpPr>
        <p:spPr bwMode="auto">
          <a:xfrm>
            <a:off x="621323" y="468411"/>
            <a:ext cx="7788275" cy="369332"/>
          </a:xfrm>
          <a:prstGeom prst="rect">
            <a:avLst/>
          </a:prstGeom>
          <a:noFill/>
          <a:ln w="9525">
            <a:noFill/>
            <a:miter lim="800000"/>
            <a:headEnd/>
            <a:tailEnd/>
          </a:ln>
        </p:spPr>
        <p:txBody>
          <a:bodyPr lIns="0" tIns="0" rIns="0" bIns="0">
            <a:spAutoFit/>
          </a:bodyPr>
          <a:lstStyle/>
          <a:p>
            <a:pPr>
              <a:spcBef>
                <a:spcPts val="1100"/>
              </a:spcBef>
            </a:pPr>
            <a:r>
              <a:rPr lang="en-US" sz="2400" b="1" dirty="0">
                <a:solidFill>
                  <a:srgbClr val="0164FF"/>
                </a:solidFill>
                <a:ea typeface="IBM Plex Sans Regular" charset="0"/>
                <a:cs typeface="IBM Plex Sans Regular" charset="0"/>
              </a:rPr>
              <a:t>User Roles in a Blockchain Project</a:t>
            </a:r>
          </a:p>
        </p:txBody>
      </p:sp>
      <p:sp>
        <p:nvSpPr>
          <p:cNvPr id="5" name="TextBox 4"/>
          <p:cNvSpPr txBox="1"/>
          <p:nvPr/>
        </p:nvSpPr>
        <p:spPr>
          <a:xfrm>
            <a:off x="1464034" y="1132824"/>
            <a:ext cx="7679965" cy="3785652"/>
          </a:xfrm>
          <a:prstGeom prst="rect">
            <a:avLst/>
          </a:prstGeom>
          <a:noFill/>
        </p:spPr>
        <p:txBody>
          <a:bodyPr wrap="square" rtlCol="0">
            <a:spAutoFit/>
          </a:bodyPr>
          <a:lstStyle/>
          <a:p>
            <a:r>
              <a:rPr lang="en-GB" sz="1600" b="1" dirty="0" smtClean="0">
                <a:solidFill>
                  <a:schemeClr val="tx1">
                    <a:lumMod val="75000"/>
                    <a:lumOff val="25000"/>
                  </a:schemeClr>
                </a:solidFill>
                <a:latin typeface="IBM Plex Sans Regular" charset="0"/>
                <a:ea typeface="IBM Plex Sans Regular" charset="0"/>
                <a:cs typeface="IBM Plex Sans Regular" charset="0"/>
              </a:rPr>
              <a:t>Application Developer</a:t>
            </a:r>
          </a:p>
          <a:p>
            <a:pPr marL="742950" lvl="1" indent="-285750">
              <a:buFont typeface="Arial" charset="0"/>
              <a:buChar char="•"/>
            </a:pPr>
            <a:r>
              <a:rPr lang="en-GB" sz="1600" dirty="0" smtClean="0">
                <a:solidFill>
                  <a:schemeClr val="tx1">
                    <a:lumMod val="75000"/>
                    <a:lumOff val="25000"/>
                  </a:schemeClr>
                </a:solidFill>
                <a:latin typeface="IBM Plex Sans Regular" charset="0"/>
                <a:ea typeface="IBM Plex Sans Regular" charset="0"/>
                <a:cs typeface="IBM Plex Sans Regular" charset="0"/>
              </a:rPr>
              <a:t>Developing the application that interacts with the ledger</a:t>
            </a:r>
          </a:p>
          <a:p>
            <a:pPr marL="742950" lvl="1" indent="-285750">
              <a:buFont typeface="Arial" charset="0"/>
              <a:buChar char="•"/>
            </a:pPr>
            <a:r>
              <a:rPr lang="en-GB" sz="1600" dirty="0" smtClean="0">
                <a:solidFill>
                  <a:schemeClr val="tx1">
                    <a:lumMod val="75000"/>
                    <a:lumOff val="25000"/>
                  </a:schemeClr>
                </a:solidFill>
                <a:latin typeface="IBM Plex Sans Regular" charset="0"/>
                <a:ea typeface="IBM Plex Sans Regular" charset="0"/>
                <a:cs typeface="IBM Plex Sans Regular" charset="0"/>
              </a:rPr>
              <a:t>Modelling the business network</a:t>
            </a:r>
          </a:p>
          <a:p>
            <a:pPr marL="742950" lvl="1" indent="-285750">
              <a:buFont typeface="Arial" charset="0"/>
              <a:buChar char="•"/>
            </a:pPr>
            <a:r>
              <a:rPr lang="en-GB" sz="1600" dirty="0" smtClean="0">
                <a:solidFill>
                  <a:schemeClr val="tx1">
                    <a:lumMod val="75000"/>
                    <a:lumOff val="25000"/>
                  </a:schemeClr>
                </a:solidFill>
                <a:latin typeface="IBM Plex Sans Regular" charset="0"/>
                <a:ea typeface="IBM Plex Sans Regular" charset="0"/>
                <a:cs typeface="IBM Plex Sans Regular" charset="0"/>
              </a:rPr>
              <a:t>Implementing the script files that define transaction behaviour</a:t>
            </a:r>
          </a:p>
          <a:p>
            <a:endParaRPr lang="en-GB" sz="1600" dirty="0">
              <a:solidFill>
                <a:schemeClr val="tx1">
                  <a:lumMod val="75000"/>
                  <a:lumOff val="25000"/>
                </a:schemeClr>
              </a:solidFill>
              <a:latin typeface="IBM Plex Sans Regular" charset="0"/>
              <a:ea typeface="IBM Plex Sans Regular" charset="0"/>
              <a:cs typeface="IBM Plex Sans Regular" charset="0"/>
            </a:endParaRPr>
          </a:p>
          <a:p>
            <a:r>
              <a:rPr lang="en-GB" sz="1600" b="1" dirty="0" smtClean="0">
                <a:solidFill>
                  <a:schemeClr val="tx1">
                    <a:lumMod val="75000"/>
                    <a:lumOff val="25000"/>
                  </a:schemeClr>
                </a:solidFill>
                <a:latin typeface="IBM Plex Sans Regular" charset="0"/>
                <a:ea typeface="IBM Plex Sans Regular" charset="0"/>
                <a:cs typeface="IBM Plex Sans Regular" charset="0"/>
              </a:rPr>
              <a:t>Solution Administrator</a:t>
            </a:r>
          </a:p>
          <a:p>
            <a:pPr marL="742950" lvl="1" indent="-285750">
              <a:buFont typeface="Arial" charset="0"/>
              <a:buChar char="•"/>
            </a:pPr>
            <a:r>
              <a:rPr lang="en-GB" sz="1600" dirty="0" smtClean="0">
                <a:solidFill>
                  <a:schemeClr val="tx1">
                    <a:lumMod val="75000"/>
                    <a:lumOff val="25000"/>
                  </a:schemeClr>
                </a:solidFill>
                <a:latin typeface="IBM Plex Sans Regular" charset="0"/>
                <a:ea typeface="IBM Plex Sans Regular" charset="0"/>
                <a:cs typeface="IBM Plex Sans Regular" charset="0"/>
              </a:rPr>
              <a:t>Provisioning the target environment</a:t>
            </a:r>
          </a:p>
          <a:p>
            <a:pPr marL="742950" lvl="1" indent="-285750">
              <a:buFont typeface="Arial" charset="0"/>
              <a:buChar char="•"/>
            </a:pPr>
            <a:r>
              <a:rPr lang="en-GB" sz="1600" dirty="0" smtClean="0">
                <a:solidFill>
                  <a:schemeClr val="tx1">
                    <a:lumMod val="75000"/>
                    <a:lumOff val="25000"/>
                  </a:schemeClr>
                </a:solidFill>
                <a:latin typeface="IBM Plex Sans Regular" charset="0"/>
                <a:ea typeface="IBM Plex Sans Regular" charset="0"/>
                <a:cs typeface="IBM Plex Sans Regular" charset="0"/>
              </a:rPr>
              <a:t>Deploying the business application</a:t>
            </a:r>
          </a:p>
          <a:p>
            <a:pPr marL="742950" lvl="1" indent="-285750">
              <a:buFont typeface="Arial" charset="0"/>
              <a:buChar char="•"/>
            </a:pPr>
            <a:r>
              <a:rPr lang="en-GB" sz="1600" dirty="0" smtClean="0">
                <a:solidFill>
                  <a:schemeClr val="tx1">
                    <a:lumMod val="75000"/>
                    <a:lumOff val="25000"/>
                  </a:schemeClr>
                </a:solidFill>
                <a:latin typeface="IBM Plex Sans Regular" charset="0"/>
                <a:ea typeface="IBM Plex Sans Regular" charset="0"/>
                <a:cs typeface="IBM Plex Sans Regular" charset="0"/>
              </a:rPr>
              <a:t>Managing </a:t>
            </a:r>
            <a:r>
              <a:rPr lang="en-GB" sz="1600" dirty="0">
                <a:solidFill>
                  <a:schemeClr val="tx1">
                    <a:lumMod val="75000"/>
                    <a:lumOff val="25000"/>
                  </a:schemeClr>
                </a:solidFill>
                <a:latin typeface="IBM Plex Sans Regular" charset="0"/>
                <a:ea typeface="IBM Plex Sans Regular" charset="0"/>
                <a:cs typeface="IBM Plex Sans Regular" charset="0"/>
              </a:rPr>
              <a:t>the </a:t>
            </a:r>
            <a:r>
              <a:rPr lang="en-GB" sz="1600" dirty="0" smtClean="0">
                <a:solidFill>
                  <a:schemeClr val="tx1">
                    <a:lumMod val="75000"/>
                    <a:lumOff val="25000"/>
                  </a:schemeClr>
                </a:solidFill>
                <a:latin typeface="IBM Plex Sans Regular" charset="0"/>
                <a:ea typeface="IBM Plex Sans Regular" charset="0"/>
                <a:cs typeface="IBM Plex Sans Regular" charset="0"/>
              </a:rPr>
              <a:t>blockchain</a:t>
            </a:r>
          </a:p>
          <a:p>
            <a:endParaRPr lang="en-GB" sz="1600" dirty="0">
              <a:solidFill>
                <a:schemeClr val="tx1">
                  <a:lumMod val="75000"/>
                  <a:lumOff val="25000"/>
                </a:schemeClr>
              </a:solidFill>
              <a:latin typeface="IBM Plex Sans Regular" charset="0"/>
              <a:ea typeface="IBM Plex Sans Regular" charset="0"/>
              <a:cs typeface="IBM Plex Sans Regular" charset="0"/>
            </a:endParaRPr>
          </a:p>
          <a:p>
            <a:r>
              <a:rPr lang="en-GB" sz="1600" b="1" dirty="0" smtClean="0">
                <a:solidFill>
                  <a:schemeClr val="tx1">
                    <a:lumMod val="75000"/>
                    <a:lumOff val="25000"/>
                  </a:schemeClr>
                </a:solidFill>
                <a:latin typeface="IBM Plex Sans Regular" charset="0"/>
                <a:ea typeface="IBM Plex Sans Regular" charset="0"/>
                <a:cs typeface="IBM Plex Sans Regular" charset="0"/>
              </a:rPr>
              <a:t>Business Network Participant</a:t>
            </a:r>
          </a:p>
          <a:p>
            <a:pPr marL="742950" lvl="1" indent="-285750">
              <a:buFont typeface="Arial" charset="0"/>
              <a:buChar char="•"/>
            </a:pPr>
            <a:r>
              <a:rPr lang="en-GB" sz="1600" dirty="0" smtClean="0">
                <a:solidFill>
                  <a:schemeClr val="tx1">
                    <a:lumMod val="75000"/>
                    <a:lumOff val="25000"/>
                  </a:schemeClr>
                </a:solidFill>
                <a:latin typeface="IBM Plex Sans Regular" charset="0"/>
                <a:ea typeface="IBM Plex Sans Regular" charset="0"/>
                <a:cs typeface="IBM Plex Sans Regular" charset="0"/>
              </a:rPr>
              <a:t>Running an end-user application that invokes transactions</a:t>
            </a:r>
          </a:p>
          <a:p>
            <a:pPr marL="742950" lvl="1" indent="-285750">
              <a:buFont typeface="Arial" charset="0"/>
              <a:buChar char="•"/>
            </a:pPr>
            <a:r>
              <a:rPr lang="en-GB" sz="1600" dirty="0" smtClean="0">
                <a:solidFill>
                  <a:schemeClr val="tx1">
                    <a:lumMod val="75000"/>
                    <a:lumOff val="25000"/>
                  </a:schemeClr>
                </a:solidFill>
                <a:latin typeface="IBM Plex Sans Regular" charset="0"/>
                <a:ea typeface="IBM Plex Sans Regular" charset="0"/>
                <a:cs typeface="IBM Plex Sans Regular" charset="0"/>
              </a:rPr>
              <a:t>Aware of business concepts: assets, participants and transactions</a:t>
            </a:r>
          </a:p>
          <a:p>
            <a:pPr marL="742950" lvl="1" indent="-285750">
              <a:buFont typeface="Arial" charset="0"/>
              <a:buChar char="•"/>
            </a:pPr>
            <a:r>
              <a:rPr lang="en-GB" sz="1600" dirty="0" smtClean="0">
                <a:solidFill>
                  <a:schemeClr val="tx1">
                    <a:lumMod val="75000"/>
                    <a:lumOff val="25000"/>
                  </a:schemeClr>
                </a:solidFill>
                <a:latin typeface="IBM Plex Sans Regular" charset="0"/>
                <a:ea typeface="IBM Plex Sans Regular" charset="0"/>
                <a:cs typeface="IBM Plex Sans Regular" charset="0"/>
              </a:rPr>
              <a:t>May not be aware of blockchain underpinnings</a:t>
            </a:r>
          </a:p>
          <a:p>
            <a:endParaRPr lang="en-GB" sz="1600" dirty="0">
              <a:solidFill>
                <a:schemeClr val="tx1">
                  <a:lumMod val="75000"/>
                  <a:lumOff val="25000"/>
                </a:schemeClr>
              </a:solidFill>
              <a:latin typeface="IBM Plex Sans Regular" charset="0"/>
              <a:ea typeface="IBM Plex Sans Regular" charset="0"/>
              <a:cs typeface="IBM Plex Sans Regular" charset="0"/>
            </a:endParaRPr>
          </a:p>
        </p:txBody>
      </p:sp>
      <p:grpSp>
        <p:nvGrpSpPr>
          <p:cNvPr id="8" name="Group 7"/>
          <p:cNvGrpSpPr/>
          <p:nvPr/>
        </p:nvGrpSpPr>
        <p:grpSpPr>
          <a:xfrm>
            <a:off x="611452" y="1269103"/>
            <a:ext cx="530693" cy="729968"/>
            <a:chOff x="552359" y="1685120"/>
            <a:chExt cx="296508" cy="373621"/>
          </a:xfrm>
          <a:noFill/>
        </p:grpSpPr>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359" y="1685120"/>
              <a:ext cx="296508" cy="373621"/>
            </a:xfrm>
            <a:prstGeom prst="rect">
              <a:avLst/>
            </a:prstGeom>
            <a:grpFill/>
            <a:effectLst/>
          </p:spPr>
        </p:pic>
        <p:sp>
          <p:nvSpPr>
            <p:cNvPr id="2" name="TextBox 1"/>
            <p:cNvSpPr txBox="1"/>
            <p:nvPr/>
          </p:nvSpPr>
          <p:spPr>
            <a:xfrm>
              <a:off x="615833" y="1852884"/>
              <a:ext cx="184812" cy="157530"/>
            </a:xfrm>
            <a:prstGeom prst="rect">
              <a:avLst/>
            </a:prstGeom>
            <a:grpFill/>
          </p:spPr>
          <p:txBody>
            <a:bodyPr wrap="square" rtlCol="0">
              <a:spAutoFit/>
            </a:bodyPr>
            <a:lstStyle/>
            <a:p>
              <a:r>
                <a:rPr lang="en-US" sz="1400" b="1" dirty="0">
                  <a:solidFill>
                    <a:schemeClr val="bg2"/>
                  </a:solidFill>
                  <a:latin typeface="IBM Plex Sans Regular" charset="0"/>
                  <a:ea typeface="IBM Plex Sans Regular" charset="0"/>
                  <a:cs typeface="IBM Plex Sans Regular" charset="0"/>
                </a:rPr>
                <a:t>D</a:t>
              </a:r>
            </a:p>
          </p:txBody>
        </p:sp>
      </p:grpSp>
      <p:grpSp>
        <p:nvGrpSpPr>
          <p:cNvPr id="17" name="Group 16"/>
          <p:cNvGrpSpPr/>
          <p:nvPr/>
        </p:nvGrpSpPr>
        <p:grpSpPr>
          <a:xfrm>
            <a:off x="611452" y="2519754"/>
            <a:ext cx="530693" cy="729968"/>
            <a:chOff x="552359" y="1685120"/>
            <a:chExt cx="296508" cy="373621"/>
          </a:xfrm>
          <a:noFill/>
        </p:grpSpPr>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359" y="1685120"/>
              <a:ext cx="296508" cy="373621"/>
            </a:xfrm>
            <a:prstGeom prst="rect">
              <a:avLst/>
            </a:prstGeom>
            <a:grpFill/>
            <a:effectLst/>
          </p:spPr>
        </p:pic>
        <p:sp>
          <p:nvSpPr>
            <p:cNvPr id="19" name="TextBox 18"/>
            <p:cNvSpPr txBox="1"/>
            <p:nvPr/>
          </p:nvSpPr>
          <p:spPr>
            <a:xfrm>
              <a:off x="615833" y="1852884"/>
              <a:ext cx="184812" cy="157530"/>
            </a:xfrm>
            <a:prstGeom prst="rect">
              <a:avLst/>
            </a:prstGeom>
            <a:grpFill/>
          </p:spPr>
          <p:txBody>
            <a:bodyPr wrap="square" rtlCol="0">
              <a:spAutoFit/>
            </a:bodyPr>
            <a:lstStyle/>
            <a:p>
              <a:r>
                <a:rPr lang="en-US" sz="1400" b="1" dirty="0" smtClean="0">
                  <a:solidFill>
                    <a:schemeClr val="bg2"/>
                  </a:solidFill>
                  <a:latin typeface="IBM Plex Sans Regular" charset="0"/>
                  <a:ea typeface="IBM Plex Sans Regular" charset="0"/>
                  <a:cs typeface="IBM Plex Sans Regular" charset="0"/>
                </a:rPr>
                <a:t>A</a:t>
              </a:r>
              <a:endParaRPr lang="en-US" sz="1400" b="1" dirty="0">
                <a:solidFill>
                  <a:schemeClr val="bg2"/>
                </a:solidFill>
                <a:latin typeface="IBM Plex Sans Regular" charset="0"/>
                <a:ea typeface="IBM Plex Sans Regular" charset="0"/>
                <a:cs typeface="IBM Plex Sans Regular" charset="0"/>
              </a:endParaRPr>
            </a:p>
          </p:txBody>
        </p:sp>
      </p:grpSp>
      <p:grpSp>
        <p:nvGrpSpPr>
          <p:cNvPr id="10" name="Group 9"/>
          <p:cNvGrpSpPr/>
          <p:nvPr/>
        </p:nvGrpSpPr>
        <p:grpSpPr>
          <a:xfrm>
            <a:off x="611452" y="3695364"/>
            <a:ext cx="530693" cy="729968"/>
            <a:chOff x="552359" y="1685120"/>
            <a:chExt cx="296508" cy="373621"/>
          </a:xfrm>
          <a:noFill/>
        </p:grpSpPr>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2359" y="1685120"/>
              <a:ext cx="296508" cy="373621"/>
            </a:xfrm>
            <a:prstGeom prst="rect">
              <a:avLst/>
            </a:prstGeom>
            <a:grpFill/>
            <a:effectLst/>
          </p:spPr>
        </p:pic>
        <p:sp>
          <p:nvSpPr>
            <p:cNvPr id="12" name="TextBox 11"/>
            <p:cNvSpPr txBox="1"/>
            <p:nvPr/>
          </p:nvSpPr>
          <p:spPr>
            <a:xfrm>
              <a:off x="615833" y="1852884"/>
              <a:ext cx="184812" cy="157530"/>
            </a:xfrm>
            <a:prstGeom prst="rect">
              <a:avLst/>
            </a:prstGeom>
            <a:grpFill/>
          </p:spPr>
          <p:txBody>
            <a:bodyPr wrap="square" rtlCol="0">
              <a:spAutoFit/>
            </a:bodyPr>
            <a:lstStyle/>
            <a:p>
              <a:r>
                <a:rPr lang="en-US" sz="1400" b="1" dirty="0" smtClean="0">
                  <a:solidFill>
                    <a:schemeClr val="bg2"/>
                  </a:solidFill>
                  <a:latin typeface="IBM Plex Sans Regular" charset="0"/>
                  <a:ea typeface="IBM Plex Sans Regular" charset="0"/>
                  <a:cs typeface="IBM Plex Sans Regular" charset="0"/>
                </a:rPr>
                <a:t>P</a:t>
              </a:r>
              <a:endParaRPr lang="en-US" sz="1400" b="1" dirty="0">
                <a:solidFill>
                  <a:schemeClr val="bg2"/>
                </a:solidFill>
                <a:latin typeface="IBM Plex Sans Regular" charset="0"/>
                <a:ea typeface="IBM Plex Sans Regular" charset="0"/>
                <a:cs typeface="IBM Plex Sans Regular" charset="0"/>
              </a:endParaRPr>
            </a:p>
          </p:txBody>
        </p:sp>
      </p:grpSp>
    </p:spTree>
    <p:extLst>
      <p:ext uri="{BB962C8B-B14F-4D97-AF65-F5344CB8AC3E}">
        <p14:creationId xmlns:p14="http://schemas.microsoft.com/office/powerpoint/2010/main" val="72082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p:cNvSpPr>
          <p:nvPr/>
        </p:nvSpPr>
        <p:spPr bwMode="auto">
          <a:xfrm>
            <a:off x="440283" y="208221"/>
            <a:ext cx="7788275" cy="366639"/>
          </a:xfrm>
          <a:prstGeom prst="rect">
            <a:avLst/>
          </a:prstGeom>
          <a:noFill/>
          <a:ln w="9525">
            <a:noFill/>
            <a:miter lim="800000"/>
            <a:headEnd/>
            <a:tailEnd/>
          </a:ln>
        </p:spPr>
        <p:txBody>
          <a:bodyPr lIns="0" tIns="0" rIns="0" bIns="0">
            <a:spAutoFit/>
          </a:bodyPr>
          <a:lstStyle/>
          <a:p>
            <a:pPr>
              <a:spcBef>
                <a:spcPts val="1100"/>
              </a:spcBef>
            </a:pPr>
            <a:r>
              <a:rPr lang="en-US" sz="2400" b="1" dirty="0">
                <a:solidFill>
                  <a:srgbClr val="0164FF"/>
                </a:solidFill>
                <a:ea typeface="IBM Plex Sans Regular" charset="0"/>
                <a:cs typeface="IBM Plex Sans Regular" charset="0"/>
              </a:rPr>
              <a:t>Developer Concepts</a:t>
            </a:r>
          </a:p>
        </p:txBody>
      </p:sp>
      <p:sp>
        <p:nvSpPr>
          <p:cNvPr id="14" name="TextBox 13"/>
          <p:cNvSpPr txBox="1"/>
          <p:nvPr/>
        </p:nvSpPr>
        <p:spPr>
          <a:xfrm>
            <a:off x="3294010" y="2112117"/>
            <a:ext cx="2983572" cy="2117503"/>
          </a:xfrm>
          <a:prstGeom prst="rect">
            <a:avLst/>
          </a:prstGeom>
          <a:noFill/>
        </p:spPr>
        <p:txBody>
          <a:bodyPr wrap="square" rtlCol="0">
            <a:spAutoFit/>
          </a:bodyPr>
          <a:lstStyle/>
          <a:p>
            <a:pPr marL="342900" indent="-342900">
              <a:spcBef>
                <a:spcPct val="5000"/>
              </a:spcBef>
              <a:spcAft>
                <a:spcPct val="5000"/>
              </a:spcAft>
              <a:buFont typeface="Arial" charset="0"/>
              <a:buChar char="•"/>
            </a:pPr>
            <a:r>
              <a:rPr lang="en-US" sz="1400" dirty="0">
                <a:solidFill>
                  <a:srgbClr val="5A5A5A"/>
                </a:solidFill>
                <a:latin typeface="IBM Plex Sans Regular" charset="0"/>
              </a:rPr>
              <a:t>A </a:t>
            </a:r>
            <a:r>
              <a:rPr lang="en-US" sz="1400" dirty="0" smtClean="0">
                <a:solidFill>
                  <a:srgbClr val="5A5A5A"/>
                </a:solidFill>
                <a:latin typeface="IBM Plex Sans Regular" charset="0"/>
              </a:rPr>
              <a:t>domain specific language (.CTO) that defines the type structure of</a:t>
            </a:r>
            <a:endParaRPr lang="en-US" sz="1400" dirty="0">
              <a:solidFill>
                <a:srgbClr val="5A5A5A"/>
              </a:solidFill>
              <a:latin typeface="IBM Plex Sans Regular" charset="0"/>
            </a:endParaRPr>
          </a:p>
          <a:p>
            <a:pPr marL="800100" lvl="1" indent="-342900">
              <a:spcBef>
                <a:spcPct val="5000"/>
              </a:spcBef>
              <a:spcAft>
                <a:spcPct val="5000"/>
              </a:spcAft>
              <a:buFont typeface="Arial" charset="0"/>
              <a:buChar char="•"/>
            </a:pPr>
            <a:r>
              <a:rPr lang="en-US" sz="1400" dirty="0" smtClean="0">
                <a:solidFill>
                  <a:srgbClr val="5A5A5A"/>
                </a:solidFill>
                <a:latin typeface="IBM Plex Sans Regular" charset="0"/>
              </a:rPr>
              <a:t>Assets</a:t>
            </a:r>
            <a:endParaRPr lang="en-US" sz="1400" dirty="0">
              <a:solidFill>
                <a:srgbClr val="5A5A5A"/>
              </a:solidFill>
              <a:latin typeface="IBM Plex Sans Regular" charset="0"/>
            </a:endParaRPr>
          </a:p>
          <a:p>
            <a:pPr marL="800100" lvl="1" indent="-342900">
              <a:spcBef>
                <a:spcPct val="5000"/>
              </a:spcBef>
              <a:spcAft>
                <a:spcPct val="5000"/>
              </a:spcAft>
              <a:buFont typeface="Arial" charset="0"/>
              <a:buChar char="•"/>
            </a:pPr>
            <a:r>
              <a:rPr lang="en-US" sz="1400" dirty="0">
                <a:solidFill>
                  <a:srgbClr val="5A5A5A"/>
                </a:solidFill>
                <a:latin typeface="IBM Plex Sans Regular" charset="0"/>
              </a:rPr>
              <a:t>Participants </a:t>
            </a:r>
            <a:endParaRPr lang="en-US" sz="1400" dirty="0" smtClean="0">
              <a:solidFill>
                <a:srgbClr val="5A5A5A"/>
              </a:solidFill>
              <a:latin typeface="IBM Plex Sans Regular" charset="0"/>
            </a:endParaRPr>
          </a:p>
          <a:p>
            <a:pPr marL="800100" lvl="1" indent="-342900">
              <a:spcBef>
                <a:spcPct val="5000"/>
              </a:spcBef>
              <a:spcAft>
                <a:spcPct val="5000"/>
              </a:spcAft>
              <a:buFont typeface="Arial" charset="0"/>
              <a:buChar char="•"/>
            </a:pPr>
            <a:r>
              <a:rPr lang="en-US" sz="1400" dirty="0" smtClean="0">
                <a:solidFill>
                  <a:srgbClr val="5A5A5A"/>
                </a:solidFill>
                <a:latin typeface="IBM Plex Sans Regular" charset="0"/>
              </a:rPr>
              <a:t>Transactions</a:t>
            </a:r>
          </a:p>
          <a:p>
            <a:pPr marL="342900" indent="-342900">
              <a:spcBef>
                <a:spcPct val="5000"/>
              </a:spcBef>
              <a:spcAft>
                <a:spcPct val="5000"/>
              </a:spcAft>
              <a:buFont typeface="Arial" charset="0"/>
              <a:buChar char="•"/>
            </a:pPr>
            <a:r>
              <a:rPr lang="en-US" sz="1400" dirty="0" smtClean="0">
                <a:solidFill>
                  <a:srgbClr val="5A5A5A"/>
                </a:solidFill>
                <a:latin typeface="IBM Plex Sans Regular" charset="0"/>
              </a:rPr>
              <a:t>Aims to match how we talk about business networks in the real world</a:t>
            </a:r>
          </a:p>
        </p:txBody>
      </p:sp>
      <p:sp>
        <p:nvSpPr>
          <p:cNvPr id="15" name="TextBox 14"/>
          <p:cNvSpPr txBox="1"/>
          <p:nvPr/>
        </p:nvSpPr>
        <p:spPr>
          <a:xfrm>
            <a:off x="6335948" y="2112118"/>
            <a:ext cx="2808051" cy="2117503"/>
          </a:xfrm>
          <a:prstGeom prst="rect">
            <a:avLst/>
          </a:prstGeom>
          <a:noFill/>
        </p:spPr>
        <p:txBody>
          <a:bodyPr wrap="square" rtlCol="0">
            <a:spAutoFit/>
          </a:bodyPr>
          <a:lstStyle/>
          <a:p>
            <a:pPr marL="342900" indent="-342900">
              <a:spcBef>
                <a:spcPct val="5000"/>
              </a:spcBef>
              <a:spcAft>
                <a:spcPct val="5000"/>
              </a:spcAft>
              <a:buFont typeface="Arial" charset="0"/>
              <a:buChar char="•"/>
            </a:pPr>
            <a:r>
              <a:rPr lang="en-US" sz="1400" dirty="0" smtClean="0">
                <a:solidFill>
                  <a:srgbClr val="5A5A5A"/>
                </a:solidFill>
                <a:latin typeface="IBM Plex Sans Regular" charset="0"/>
                <a:ea typeface="IBM Plex Sans Regular" charset="0"/>
                <a:cs typeface="IBM Plex Sans Regular" charset="0"/>
              </a:rPr>
              <a:t>Scripts provide the implementation of transaction processor logic</a:t>
            </a:r>
          </a:p>
          <a:p>
            <a:pPr marL="342900" indent="-342900">
              <a:spcBef>
                <a:spcPct val="5000"/>
              </a:spcBef>
              <a:spcAft>
                <a:spcPct val="5000"/>
              </a:spcAft>
              <a:buFont typeface="Arial" charset="0"/>
              <a:buChar char="•"/>
            </a:pPr>
            <a:r>
              <a:rPr lang="en-US" sz="1400" dirty="0" smtClean="0">
                <a:solidFill>
                  <a:srgbClr val="5A5A5A"/>
                </a:solidFill>
                <a:latin typeface="IBM Plex Sans Regular" charset="0"/>
                <a:ea typeface="IBM Plex Sans Regular" charset="0"/>
                <a:cs typeface="IBM Plex Sans Regular" charset="0"/>
              </a:rPr>
              <a:t>Specified </a:t>
            </a:r>
            <a:r>
              <a:rPr lang="en-US" sz="1400" dirty="0">
                <a:solidFill>
                  <a:srgbClr val="5A5A5A"/>
                </a:solidFill>
                <a:latin typeface="IBM Plex Sans Regular" charset="0"/>
                <a:ea typeface="IBM Plex Sans Regular" charset="0"/>
                <a:cs typeface="IBM Plex Sans Regular" charset="0"/>
              </a:rPr>
              <a:t>in </a:t>
            </a:r>
            <a:r>
              <a:rPr lang="en-US" sz="1400" dirty="0" err="1" smtClean="0">
                <a:solidFill>
                  <a:srgbClr val="5A5A5A"/>
                </a:solidFill>
                <a:latin typeface="IBM Plex Sans Regular" charset="0"/>
                <a:ea typeface="IBM Plex Sans Regular" charset="0"/>
                <a:cs typeface="IBM Plex Sans Regular" charset="0"/>
              </a:rPr>
              <a:t>Javascript</a:t>
            </a:r>
            <a:endParaRPr lang="en-US" sz="1400" dirty="0" smtClean="0">
              <a:solidFill>
                <a:srgbClr val="5A5A5A"/>
              </a:solidFill>
              <a:latin typeface="IBM Plex Sans Regular" charset="0"/>
              <a:ea typeface="IBM Plex Sans Regular" charset="0"/>
              <a:cs typeface="IBM Plex Sans Regular" charset="0"/>
            </a:endParaRPr>
          </a:p>
          <a:p>
            <a:pPr marL="342900" indent="-342900">
              <a:spcBef>
                <a:spcPct val="5000"/>
              </a:spcBef>
              <a:spcAft>
                <a:spcPct val="5000"/>
              </a:spcAft>
              <a:buFont typeface="Arial" charset="0"/>
              <a:buChar char="•"/>
            </a:pPr>
            <a:r>
              <a:rPr lang="en-US" sz="1400" dirty="0" smtClean="0">
                <a:solidFill>
                  <a:srgbClr val="5A5A5A"/>
                </a:solidFill>
                <a:latin typeface="IBM Plex Sans Regular" charset="0"/>
                <a:ea typeface="IBM Plex Sans Regular" charset="0"/>
                <a:cs typeface="IBM Plex Sans Regular" charset="0"/>
              </a:rPr>
              <a:t>Designed for any reasonable </a:t>
            </a:r>
            <a:r>
              <a:rPr lang="en-US" sz="1400" dirty="0" err="1">
                <a:solidFill>
                  <a:srgbClr val="5A5A5A"/>
                </a:solidFill>
                <a:latin typeface="IBM Plex Sans Regular" charset="0"/>
                <a:ea typeface="IBM Plex Sans Regular" charset="0"/>
                <a:cs typeface="IBM Plex Sans Regular" charset="0"/>
              </a:rPr>
              <a:t>J</a:t>
            </a:r>
            <a:r>
              <a:rPr lang="en-US" sz="1400" dirty="0" err="1" smtClean="0">
                <a:solidFill>
                  <a:srgbClr val="5A5A5A"/>
                </a:solidFill>
                <a:latin typeface="IBM Plex Sans Regular" charset="0"/>
                <a:ea typeface="IBM Plex Sans Regular" charset="0"/>
                <a:cs typeface="IBM Plex Sans Regular" charset="0"/>
              </a:rPr>
              <a:t>avascript</a:t>
            </a:r>
            <a:r>
              <a:rPr lang="en-US" sz="1400" dirty="0" smtClean="0">
                <a:solidFill>
                  <a:srgbClr val="5A5A5A"/>
                </a:solidFill>
                <a:latin typeface="IBM Plex Sans Regular" charset="0"/>
                <a:ea typeface="IBM Plex Sans Regular" charset="0"/>
                <a:cs typeface="IBM Plex Sans Regular" charset="0"/>
              </a:rPr>
              <a:t> developer to pick up easily</a:t>
            </a:r>
            <a:endParaRPr lang="en-US" sz="1400" dirty="0">
              <a:solidFill>
                <a:srgbClr val="5A5A5A"/>
              </a:solidFill>
              <a:ea typeface="ＭＳ Ｐゴシック" pitchFamily="34" charset="-128"/>
              <a:cs typeface="IBM Plex Sans Regular" charset="0"/>
            </a:endParaRPr>
          </a:p>
          <a:p>
            <a:pPr marL="342900" indent="-342900">
              <a:spcBef>
                <a:spcPct val="5000"/>
              </a:spcBef>
              <a:spcAft>
                <a:spcPct val="5000"/>
              </a:spcAft>
              <a:buFont typeface="Arial" charset="0"/>
              <a:buChar char="•"/>
            </a:pPr>
            <a:endParaRPr lang="en-US" sz="1400" dirty="0">
              <a:solidFill>
                <a:srgbClr val="5A5A5A"/>
              </a:solidFill>
              <a:latin typeface="IBM Plex Sans Regular" charset="0"/>
            </a:endParaRPr>
          </a:p>
          <a:p>
            <a:pPr>
              <a:spcBef>
                <a:spcPct val="5000"/>
              </a:spcBef>
              <a:spcAft>
                <a:spcPct val="5000"/>
              </a:spcAft>
            </a:pPr>
            <a:endParaRPr lang="en-US" sz="1400" dirty="0">
              <a:solidFill>
                <a:srgbClr val="5A5A5A"/>
              </a:solidFill>
              <a:latin typeface="IBM Plex Sans Regular" charset="0"/>
            </a:endParaRPr>
          </a:p>
        </p:txBody>
      </p:sp>
      <p:sp>
        <p:nvSpPr>
          <p:cNvPr id="16" name="TextBox 15"/>
          <p:cNvSpPr txBox="1"/>
          <p:nvPr/>
        </p:nvSpPr>
        <p:spPr>
          <a:xfrm>
            <a:off x="47276" y="2112118"/>
            <a:ext cx="3188369" cy="2354491"/>
          </a:xfrm>
          <a:prstGeom prst="rect">
            <a:avLst/>
          </a:prstGeom>
          <a:noFill/>
        </p:spPr>
        <p:txBody>
          <a:bodyPr wrap="square" rtlCol="0">
            <a:spAutoFit/>
          </a:bodyPr>
          <a:lstStyle/>
          <a:p>
            <a:pPr marL="342900" indent="-342900">
              <a:spcBef>
                <a:spcPct val="5000"/>
              </a:spcBef>
              <a:spcAft>
                <a:spcPct val="5000"/>
              </a:spcAft>
              <a:buFont typeface="Arial" charset="0"/>
              <a:buChar char="•"/>
            </a:pPr>
            <a:r>
              <a:rPr lang="en-US" sz="1400" dirty="0" smtClean="0">
                <a:solidFill>
                  <a:srgbClr val="5A5A5A"/>
                </a:solidFill>
                <a:latin typeface="IBM Plex Sans Regular" charset="0"/>
              </a:rPr>
              <a:t>Provides front-end for the user</a:t>
            </a:r>
          </a:p>
          <a:p>
            <a:pPr marL="800100" lvl="1" indent="-342900">
              <a:spcBef>
                <a:spcPct val="5000"/>
              </a:spcBef>
              <a:spcAft>
                <a:spcPct val="5000"/>
              </a:spcAft>
              <a:buFont typeface="Arial" charset="0"/>
              <a:buChar char="•"/>
            </a:pPr>
            <a:r>
              <a:rPr lang="en-US" sz="1400" dirty="0" smtClean="0">
                <a:solidFill>
                  <a:srgbClr val="5A5A5A"/>
                </a:solidFill>
                <a:latin typeface="IBM Plex Sans Regular" charset="0"/>
              </a:rPr>
              <a:t>May require different applications </a:t>
            </a:r>
            <a:r>
              <a:rPr lang="en-US" sz="1400" dirty="0">
                <a:solidFill>
                  <a:srgbClr val="5A5A5A"/>
                </a:solidFill>
                <a:latin typeface="IBM Plex Sans Regular" charset="0"/>
              </a:rPr>
              <a:t>per participant</a:t>
            </a:r>
          </a:p>
          <a:p>
            <a:pPr marL="342900" indent="-342900">
              <a:spcBef>
                <a:spcPct val="5000"/>
              </a:spcBef>
              <a:spcAft>
                <a:spcPct val="5000"/>
              </a:spcAft>
              <a:buFont typeface="Arial" charset="0"/>
              <a:buChar char="•"/>
            </a:pPr>
            <a:r>
              <a:rPr lang="en-US" sz="1400" dirty="0" smtClean="0">
                <a:solidFill>
                  <a:srgbClr val="5A5A5A"/>
                </a:solidFill>
                <a:latin typeface="IBM Plex Sans Regular" charset="0"/>
              </a:rPr>
              <a:t>Interacts with the registries</a:t>
            </a:r>
          </a:p>
          <a:p>
            <a:pPr marL="800100" lvl="1" indent="-342900">
              <a:spcBef>
                <a:spcPct val="5000"/>
              </a:spcBef>
              <a:spcAft>
                <a:spcPct val="5000"/>
              </a:spcAft>
              <a:buFont typeface="Arial" charset="0"/>
              <a:buChar char="•"/>
            </a:pPr>
            <a:r>
              <a:rPr lang="en-US" sz="1400" dirty="0" smtClean="0">
                <a:solidFill>
                  <a:srgbClr val="5A5A5A"/>
                </a:solidFill>
                <a:latin typeface="IBM Plex Sans Regular" charset="0"/>
              </a:rPr>
              <a:t>Add, delete, update, query</a:t>
            </a:r>
          </a:p>
          <a:p>
            <a:pPr marL="800100" lvl="1" indent="-342900">
              <a:spcBef>
                <a:spcPct val="5000"/>
              </a:spcBef>
              <a:spcAft>
                <a:spcPct val="5000"/>
              </a:spcAft>
              <a:buFont typeface="Arial" charset="0"/>
              <a:buChar char="•"/>
            </a:pPr>
            <a:r>
              <a:rPr lang="en-US" sz="1400" dirty="0" smtClean="0">
                <a:solidFill>
                  <a:srgbClr val="5A5A5A"/>
                </a:solidFill>
                <a:latin typeface="IBM Plex Sans Regular" charset="0"/>
              </a:rPr>
              <a:t>Registries persisted on blockchain</a:t>
            </a:r>
          </a:p>
          <a:p>
            <a:pPr marL="342900" indent="-342900">
              <a:spcBef>
                <a:spcPct val="5000"/>
              </a:spcBef>
              <a:spcAft>
                <a:spcPct val="5000"/>
              </a:spcAft>
              <a:buFont typeface="Arial" charset="0"/>
              <a:buChar char="•"/>
            </a:pPr>
            <a:r>
              <a:rPr lang="en-US" sz="1400" dirty="0" smtClean="0">
                <a:solidFill>
                  <a:srgbClr val="5A5A5A"/>
                </a:solidFill>
                <a:latin typeface="IBM Plex Sans Regular" charset="0"/>
              </a:rPr>
              <a:t>Connects to blockchain via JavaScript client libraries (SDK) or REST</a:t>
            </a:r>
          </a:p>
        </p:txBody>
      </p:sp>
      <p:grpSp>
        <p:nvGrpSpPr>
          <p:cNvPr id="11" name="Group 10"/>
          <p:cNvGrpSpPr/>
          <p:nvPr/>
        </p:nvGrpSpPr>
        <p:grpSpPr>
          <a:xfrm>
            <a:off x="138204" y="948893"/>
            <a:ext cx="2898911" cy="1005428"/>
            <a:chOff x="138204" y="948893"/>
            <a:chExt cx="2898911" cy="1005428"/>
          </a:xfrm>
        </p:grpSpPr>
        <p:sp>
          <p:nvSpPr>
            <p:cNvPr id="8" name="Rounded Rectangle 7"/>
            <p:cNvSpPr/>
            <p:nvPr/>
          </p:nvSpPr>
          <p:spPr>
            <a:xfrm>
              <a:off x="798155" y="1183821"/>
              <a:ext cx="2238960" cy="522515"/>
            </a:xfrm>
            <a:prstGeom prst="roundRect">
              <a:avLst/>
            </a:prstGeom>
            <a:solidFill>
              <a:schemeClr val="accent1">
                <a:lumMod val="20000"/>
                <a:lumOff val="80000"/>
              </a:schemeClr>
            </a:solidFill>
            <a:ln>
              <a:noFill/>
            </a:ln>
          </p:spPr>
          <p:txBody>
            <a:bodyPr wrap="square" lIns="0" tIns="0" rIns="0" bIns="0" rtlCol="0" anchor="ctr">
              <a:noAutofit/>
            </a:bodyPr>
            <a:lstStyle/>
            <a:p>
              <a:pPr algn="ctr"/>
              <a:endParaRPr lang="en-US" sz="1200" dirty="0" err="1">
                <a:solidFill>
                  <a:srgbClr val="FFFFFF"/>
                </a:solidFill>
                <a:latin typeface="IBM Plex Sans Regular" charset="0"/>
                <a:cs typeface="IBM Plex Sans Regular"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04" y="948893"/>
              <a:ext cx="949852" cy="1005428"/>
            </a:xfrm>
            <a:prstGeom prst="rect">
              <a:avLst/>
            </a:prstGeom>
          </p:spPr>
        </p:pic>
        <p:sp>
          <p:nvSpPr>
            <p:cNvPr id="10" name="TextBox 9"/>
            <p:cNvSpPr txBox="1"/>
            <p:nvPr/>
          </p:nvSpPr>
          <p:spPr>
            <a:xfrm>
              <a:off x="1315553" y="1259177"/>
              <a:ext cx="1494064" cy="369332"/>
            </a:xfrm>
            <a:prstGeom prst="rect">
              <a:avLst/>
            </a:prstGeom>
            <a:noFill/>
          </p:spPr>
          <p:txBody>
            <a:bodyPr wrap="square" rtlCol="0">
              <a:spAutoFit/>
            </a:bodyPr>
            <a:lstStyle/>
            <a:p>
              <a:r>
                <a:rPr lang="en-US" smtClean="0"/>
                <a:t>Applications</a:t>
              </a:r>
              <a:endParaRPr lang="en-US"/>
            </a:p>
          </p:txBody>
        </p:sp>
      </p:grpSp>
      <p:grpSp>
        <p:nvGrpSpPr>
          <p:cNvPr id="13" name="Group 12"/>
          <p:cNvGrpSpPr/>
          <p:nvPr/>
        </p:nvGrpSpPr>
        <p:grpSpPr>
          <a:xfrm>
            <a:off x="3350344" y="933366"/>
            <a:ext cx="2664013" cy="1020955"/>
            <a:chOff x="3350344" y="933366"/>
            <a:chExt cx="2664013" cy="1020955"/>
          </a:xfrm>
        </p:grpSpPr>
        <p:sp>
          <p:nvSpPr>
            <p:cNvPr id="60" name="Rounded Rectangle 59"/>
            <p:cNvSpPr/>
            <p:nvPr/>
          </p:nvSpPr>
          <p:spPr>
            <a:xfrm>
              <a:off x="3775397" y="1188596"/>
              <a:ext cx="2238960" cy="522515"/>
            </a:xfrm>
            <a:prstGeom prst="roundRect">
              <a:avLst/>
            </a:prstGeom>
            <a:solidFill>
              <a:srgbClr val="B4EABD"/>
            </a:solidFill>
            <a:ln>
              <a:noFill/>
            </a:ln>
          </p:spPr>
          <p:txBody>
            <a:bodyPr wrap="square" lIns="0" tIns="0" rIns="0" bIns="0" rtlCol="0" anchor="ctr">
              <a:noAutofit/>
            </a:bodyPr>
            <a:lstStyle/>
            <a:p>
              <a:pPr algn="ctr"/>
              <a:endParaRPr lang="en-US" sz="1200" dirty="0" err="1">
                <a:solidFill>
                  <a:srgbClr val="FFFFFF"/>
                </a:solidFill>
                <a:latin typeface="IBM Plex Sans Regular" charset="0"/>
                <a:cs typeface="IBM Plex Sans Regular"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0344" y="933366"/>
              <a:ext cx="965013" cy="1020955"/>
            </a:xfrm>
            <a:prstGeom prst="rect">
              <a:avLst/>
            </a:prstGeom>
          </p:spPr>
        </p:pic>
        <p:sp>
          <p:nvSpPr>
            <p:cNvPr id="61" name="TextBox 60"/>
            <p:cNvSpPr txBox="1"/>
            <p:nvPr/>
          </p:nvSpPr>
          <p:spPr>
            <a:xfrm>
              <a:off x="4628586" y="1266941"/>
              <a:ext cx="1006608" cy="369332"/>
            </a:xfrm>
            <a:prstGeom prst="rect">
              <a:avLst/>
            </a:prstGeom>
            <a:noFill/>
          </p:spPr>
          <p:txBody>
            <a:bodyPr wrap="square" rtlCol="0">
              <a:spAutoFit/>
            </a:bodyPr>
            <a:lstStyle/>
            <a:p>
              <a:r>
                <a:rPr lang="en-US" smtClean="0"/>
                <a:t>Models</a:t>
              </a:r>
              <a:endParaRPr lang="en-US"/>
            </a:p>
          </p:txBody>
        </p:sp>
      </p:grpSp>
      <p:grpSp>
        <p:nvGrpSpPr>
          <p:cNvPr id="12" name="Group 11"/>
          <p:cNvGrpSpPr/>
          <p:nvPr/>
        </p:nvGrpSpPr>
        <p:grpSpPr>
          <a:xfrm>
            <a:off x="6335948" y="912729"/>
            <a:ext cx="2666538" cy="1041592"/>
            <a:chOff x="6335948" y="912729"/>
            <a:chExt cx="2666538" cy="1041592"/>
          </a:xfrm>
        </p:grpSpPr>
        <p:sp>
          <p:nvSpPr>
            <p:cNvPr id="62" name="Rounded Rectangle 61"/>
            <p:cNvSpPr/>
            <p:nvPr/>
          </p:nvSpPr>
          <p:spPr>
            <a:xfrm>
              <a:off x="6763526" y="1183821"/>
              <a:ext cx="2238960" cy="522515"/>
            </a:xfrm>
            <a:prstGeom prst="roundRect">
              <a:avLst/>
            </a:prstGeom>
            <a:solidFill>
              <a:schemeClr val="accent5">
                <a:lumMod val="20000"/>
                <a:lumOff val="80000"/>
              </a:schemeClr>
            </a:solidFill>
            <a:ln>
              <a:noFill/>
            </a:ln>
          </p:spPr>
          <p:txBody>
            <a:bodyPr wrap="square" lIns="0" tIns="0" rIns="0" bIns="0" rtlCol="0" anchor="ctr">
              <a:noAutofit/>
            </a:bodyPr>
            <a:lstStyle/>
            <a:p>
              <a:pPr algn="ctr"/>
              <a:endParaRPr lang="en-US" sz="1200" dirty="0" err="1">
                <a:solidFill>
                  <a:srgbClr val="FFFFFF"/>
                </a:solidFill>
                <a:latin typeface="IBM Plex Sans Regular" charset="0"/>
                <a:cs typeface="IBM Plex Sans Regular"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335948" y="912729"/>
              <a:ext cx="975669" cy="1041592"/>
            </a:xfrm>
            <a:prstGeom prst="rect">
              <a:avLst/>
            </a:prstGeom>
          </p:spPr>
        </p:pic>
        <p:sp>
          <p:nvSpPr>
            <p:cNvPr id="63" name="TextBox 62"/>
            <p:cNvSpPr txBox="1"/>
            <p:nvPr/>
          </p:nvSpPr>
          <p:spPr>
            <a:xfrm>
              <a:off x="7658742" y="1273351"/>
              <a:ext cx="947634" cy="369332"/>
            </a:xfrm>
            <a:prstGeom prst="rect">
              <a:avLst/>
            </a:prstGeom>
            <a:noFill/>
          </p:spPr>
          <p:txBody>
            <a:bodyPr wrap="square" rtlCol="0">
              <a:spAutoFit/>
            </a:bodyPr>
            <a:lstStyle/>
            <a:p>
              <a:r>
                <a:rPr lang="en-US" smtClean="0"/>
                <a:t>Scripts</a:t>
              </a:r>
              <a:endParaRPr lang="en-US"/>
            </a:p>
          </p:txBody>
        </p:sp>
      </p:grpSp>
    </p:spTree>
    <p:extLst>
      <p:ext uri="{BB962C8B-B14F-4D97-AF65-F5344CB8AC3E}">
        <p14:creationId xmlns:p14="http://schemas.microsoft.com/office/powerpoint/2010/main" val="1296079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02379" y="3737811"/>
            <a:ext cx="1997242" cy="1315452"/>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9" name="Title 1"/>
          <p:cNvSpPr>
            <a:spLocks/>
          </p:cNvSpPr>
          <p:nvPr/>
        </p:nvSpPr>
        <p:spPr bwMode="auto">
          <a:xfrm>
            <a:off x="3322320" y="2202418"/>
            <a:ext cx="5821680" cy="738664"/>
          </a:xfrm>
          <a:prstGeom prst="rect">
            <a:avLst/>
          </a:prstGeom>
          <a:noFill/>
          <a:ln w="9525">
            <a:noFill/>
            <a:miter lim="800000"/>
            <a:headEnd/>
            <a:tailEnd/>
          </a:ln>
        </p:spPr>
        <p:txBody>
          <a:bodyPr wrap="square" lIns="0" tIns="0" rIns="0" bIns="0">
            <a:spAutoFit/>
          </a:bodyPr>
          <a:lstStyle/>
          <a:p>
            <a:pPr algn="ctr">
              <a:spcBef>
                <a:spcPts val="1100"/>
              </a:spcBef>
            </a:pPr>
            <a:r>
              <a:rPr lang="en-US" sz="2400" b="1" dirty="0" smtClean="0">
                <a:solidFill>
                  <a:srgbClr val="0164FF"/>
                </a:solidFill>
                <a:ea typeface="IBM Plex Sans Regular" charset="0"/>
                <a:cs typeface="IBM Plex Sans Regular" charset="0"/>
              </a:rPr>
              <a:t>Demo: Composer Playground</a:t>
            </a:r>
            <a:br>
              <a:rPr lang="en-US" sz="2400" b="1" dirty="0" smtClean="0">
                <a:solidFill>
                  <a:srgbClr val="0164FF"/>
                </a:solidFill>
                <a:ea typeface="IBM Plex Sans Regular" charset="0"/>
                <a:cs typeface="IBM Plex Sans Regular" charset="0"/>
              </a:rPr>
            </a:br>
            <a:r>
              <a:rPr lang="en-US" sz="2400" b="1" smtClean="0">
                <a:solidFill>
                  <a:srgbClr val="0164FF"/>
                </a:solidFill>
                <a:ea typeface="IBM Plex Sans Regular" charset="0"/>
                <a:cs typeface="IBM Plex Sans Regular" charset="0"/>
              </a:rPr>
              <a:t>&amp; Integration</a:t>
            </a:r>
            <a:endParaRPr lang="en-US" sz="2400" b="1" dirty="0">
              <a:solidFill>
                <a:srgbClr val="0164FF"/>
              </a:solidFill>
              <a:ea typeface="IBM Plex Sans Regular" charset="0"/>
              <a:cs typeface="IBM Plex Sans Regular" charset="0"/>
            </a:endParaRPr>
          </a:p>
        </p:txBody>
      </p:sp>
      <p:pic>
        <p:nvPicPr>
          <p:cNvPr id="6" name="Picture 5"/>
          <p:cNvPicPr>
            <a:picLocks noChangeAspect="1"/>
          </p:cNvPicPr>
          <p:nvPr/>
        </p:nvPicPr>
        <p:blipFill>
          <a:blip r:embed="rId3"/>
          <a:stretch>
            <a:fillRect/>
          </a:stretch>
        </p:blipFill>
        <p:spPr>
          <a:xfrm>
            <a:off x="213359" y="1036320"/>
            <a:ext cx="3383371" cy="3068320"/>
          </a:xfrm>
          <a:prstGeom prst="rect">
            <a:avLst/>
          </a:prstGeom>
        </p:spPr>
      </p:pic>
    </p:spTree>
    <p:extLst>
      <p:ext uri="{BB962C8B-B14F-4D97-AF65-F5344CB8AC3E}">
        <p14:creationId xmlns:p14="http://schemas.microsoft.com/office/powerpoint/2010/main" val="304424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7002379" y="3737811"/>
            <a:ext cx="1997242" cy="1315452"/>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Title 1"/>
          <p:cNvSpPr>
            <a:spLocks noGrp="1"/>
          </p:cNvSpPr>
          <p:nvPr>
            <p:ph type="title"/>
          </p:nvPr>
        </p:nvSpPr>
        <p:spPr>
          <a:xfrm>
            <a:off x="592932" y="299533"/>
            <a:ext cx="8157367" cy="1154162"/>
          </a:xfrm>
        </p:spPr>
        <p:txBody>
          <a:bodyPr/>
          <a:lstStyle/>
          <a:p>
            <a:r>
              <a:rPr lang="en-US" dirty="0">
                <a:solidFill>
                  <a:srgbClr val="0164FF"/>
                </a:solidFill>
              </a:rPr>
              <a:t>We’ve partnered with startup and technology incubators to establish exciting spaces worldwide.</a:t>
            </a:r>
          </a:p>
        </p:txBody>
      </p:sp>
      <p:grpSp>
        <p:nvGrpSpPr>
          <p:cNvPr id="32" name="Group 565"/>
          <p:cNvGrpSpPr>
            <a:grpSpLocks noChangeAspect="1"/>
          </p:cNvGrpSpPr>
          <p:nvPr/>
        </p:nvGrpSpPr>
        <p:grpSpPr>
          <a:xfrm>
            <a:off x="1979221" y="1825827"/>
            <a:ext cx="3969419" cy="2147459"/>
            <a:chOff x="0" y="0"/>
            <a:chExt cx="13086407" cy="7079761"/>
          </a:xfrm>
        </p:grpSpPr>
        <p:sp>
          <p:nvSpPr>
            <p:cNvPr id="33" name="Shape 563"/>
            <p:cNvSpPr/>
            <p:nvPr/>
          </p:nvSpPr>
          <p:spPr>
            <a:xfrm>
              <a:off x="5651264" y="0"/>
              <a:ext cx="7435145" cy="6696507"/>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927" y="15617"/>
                  </a:lnTo>
                  <a:lnTo>
                    <a:pt x="14955" y="15664"/>
                  </a:lnTo>
                  <a:lnTo>
                    <a:pt x="14969" y="15711"/>
                  </a:lnTo>
                  <a:lnTo>
                    <a:pt x="14969" y="15804"/>
                  </a:lnTo>
                  <a:lnTo>
                    <a:pt x="14983" y="15836"/>
                  </a:lnTo>
                  <a:lnTo>
                    <a:pt x="15011" y="15867"/>
                  </a:lnTo>
                  <a:lnTo>
                    <a:pt x="15054" y="15867"/>
                  </a:lnTo>
                  <a:lnTo>
                    <a:pt x="15096" y="15851"/>
                  </a:lnTo>
                  <a:lnTo>
                    <a:pt x="15110" y="15836"/>
                  </a:lnTo>
                  <a:lnTo>
                    <a:pt x="15110" y="15632"/>
                  </a:lnTo>
                  <a:lnTo>
                    <a:pt x="15124" y="15601"/>
                  </a:lnTo>
                  <a:lnTo>
                    <a:pt x="15138" y="15617"/>
                  </a:lnTo>
                  <a:lnTo>
                    <a:pt x="15152" y="15664"/>
                  </a:lnTo>
                  <a:lnTo>
                    <a:pt x="15223" y="15758"/>
                  </a:lnTo>
                  <a:lnTo>
                    <a:pt x="15279" y="15820"/>
                  </a:lnTo>
                  <a:lnTo>
                    <a:pt x="15322" y="15851"/>
                  </a:lnTo>
                  <a:lnTo>
                    <a:pt x="15378" y="15867"/>
                  </a:lnTo>
                  <a:lnTo>
                    <a:pt x="15421" y="15867"/>
                  </a:lnTo>
                  <a:lnTo>
                    <a:pt x="15449" y="15836"/>
                  </a:lnTo>
                  <a:lnTo>
                    <a:pt x="15435" y="15820"/>
                  </a:lnTo>
                  <a:lnTo>
                    <a:pt x="15421" y="15773"/>
                  </a:lnTo>
                  <a:lnTo>
                    <a:pt x="15350" y="15679"/>
                  </a:lnTo>
                  <a:lnTo>
                    <a:pt x="15294" y="15601"/>
                  </a:lnTo>
                  <a:lnTo>
                    <a:pt x="15279" y="15570"/>
                  </a:lnTo>
                  <a:lnTo>
                    <a:pt x="15279" y="15538"/>
                  </a:lnTo>
                  <a:lnTo>
                    <a:pt x="15364" y="15444"/>
                  </a:lnTo>
                  <a:lnTo>
                    <a:pt x="15378" y="15413"/>
                  </a:lnTo>
                  <a:lnTo>
                    <a:pt x="15392" y="15366"/>
                  </a:lnTo>
                  <a:lnTo>
                    <a:pt x="15378" y="15350"/>
                  </a:lnTo>
                  <a:lnTo>
                    <a:pt x="15336" y="15335"/>
                  </a:lnTo>
                  <a:lnTo>
                    <a:pt x="15152" y="15335"/>
                  </a:lnTo>
                  <a:lnTo>
                    <a:pt x="15138" y="15319"/>
                  </a:lnTo>
                  <a:lnTo>
                    <a:pt x="15138" y="15272"/>
                  </a:lnTo>
                  <a:lnTo>
                    <a:pt x="15152" y="15241"/>
                  </a:lnTo>
                  <a:lnTo>
                    <a:pt x="15223" y="15147"/>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83" y="15256"/>
                  </a:lnTo>
                  <a:lnTo>
                    <a:pt x="13911" y="15350"/>
                  </a:lnTo>
                  <a:lnTo>
                    <a:pt x="13967" y="15460"/>
                  </a:lnTo>
                  <a:lnTo>
                    <a:pt x="13981" y="15507"/>
                  </a:lnTo>
                  <a:lnTo>
                    <a:pt x="14024" y="15538"/>
                  </a:lnTo>
                  <a:lnTo>
                    <a:pt x="14066" y="15554"/>
                  </a:lnTo>
                  <a:lnTo>
                    <a:pt x="14235" y="15554"/>
                  </a:lnTo>
                  <a:lnTo>
                    <a:pt x="14278" y="15570"/>
                  </a:lnTo>
                  <a:lnTo>
                    <a:pt x="14334" y="15585"/>
                  </a:lnTo>
                  <a:lnTo>
                    <a:pt x="14376" y="15601"/>
                  </a:lnTo>
                  <a:lnTo>
                    <a:pt x="14419" y="15632"/>
                  </a:lnTo>
                  <a:lnTo>
                    <a:pt x="14503" y="15632"/>
                  </a:lnTo>
                  <a:lnTo>
                    <a:pt x="14546" y="15617"/>
                  </a:lnTo>
                  <a:lnTo>
                    <a:pt x="14574" y="15570"/>
                  </a:lnTo>
                  <a:lnTo>
                    <a:pt x="14616" y="15460"/>
                  </a:lnTo>
                  <a:lnTo>
                    <a:pt x="14630" y="15413"/>
                  </a:lnTo>
                  <a:lnTo>
                    <a:pt x="14659" y="15366"/>
                  </a:lnTo>
                  <a:lnTo>
                    <a:pt x="14729" y="15272"/>
                  </a:lnTo>
                  <a:lnTo>
                    <a:pt x="14772" y="15131"/>
                  </a:lnTo>
                  <a:lnTo>
                    <a:pt x="14786" y="15100"/>
                  </a:lnTo>
                  <a:lnTo>
                    <a:pt x="14814" y="15068"/>
                  </a:lnTo>
                  <a:lnTo>
                    <a:pt x="14856" y="15053"/>
                  </a:lnTo>
                  <a:lnTo>
                    <a:pt x="14870" y="15037"/>
                  </a:lnTo>
                  <a:lnTo>
                    <a:pt x="14870" y="15006"/>
                  </a:lnTo>
                  <a:lnTo>
                    <a:pt x="14856" y="14990"/>
                  </a:lnTo>
                  <a:lnTo>
                    <a:pt x="14814" y="14974"/>
                  </a:lnTo>
                  <a:lnTo>
                    <a:pt x="14786" y="14943"/>
                  </a:lnTo>
                  <a:lnTo>
                    <a:pt x="14772" y="14880"/>
                  </a:lnTo>
                  <a:lnTo>
                    <a:pt x="14772" y="14708"/>
                  </a:lnTo>
                  <a:lnTo>
                    <a:pt x="14786" y="14645"/>
                  </a:lnTo>
                  <a:lnTo>
                    <a:pt x="14814" y="14614"/>
                  </a:lnTo>
                  <a:lnTo>
                    <a:pt x="14856" y="14598"/>
                  </a:lnTo>
                  <a:lnTo>
                    <a:pt x="14870" y="14583"/>
                  </a:lnTo>
                  <a:lnTo>
                    <a:pt x="14884" y="14551"/>
                  </a:lnTo>
                  <a:lnTo>
                    <a:pt x="14884" y="14504"/>
                  </a:lnTo>
                  <a:lnTo>
                    <a:pt x="14856" y="14473"/>
                  </a:lnTo>
                  <a:lnTo>
                    <a:pt x="14828" y="14426"/>
                  </a:lnTo>
                  <a:lnTo>
                    <a:pt x="14786" y="14379"/>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36" y="14207"/>
                  </a:lnTo>
                  <a:lnTo>
                    <a:pt x="15308" y="14238"/>
                  </a:lnTo>
                  <a:lnTo>
                    <a:pt x="15265" y="14348"/>
                  </a:lnTo>
                  <a:lnTo>
                    <a:pt x="15265" y="14379"/>
                  </a:lnTo>
                  <a:lnTo>
                    <a:pt x="15279" y="14395"/>
                  </a:lnTo>
                  <a:lnTo>
                    <a:pt x="15294" y="14379"/>
                  </a:lnTo>
                  <a:lnTo>
                    <a:pt x="15378" y="14348"/>
                  </a:lnTo>
                  <a:lnTo>
                    <a:pt x="15421" y="14363"/>
                  </a:lnTo>
                  <a:lnTo>
                    <a:pt x="15463" y="14395"/>
                  </a:lnTo>
                  <a:lnTo>
                    <a:pt x="15519" y="14410"/>
                  </a:lnTo>
                  <a:lnTo>
                    <a:pt x="15590" y="14410"/>
                  </a:lnTo>
                  <a:lnTo>
                    <a:pt x="15646" y="14442"/>
                  </a:lnTo>
                  <a:lnTo>
                    <a:pt x="15689" y="14457"/>
                  </a:lnTo>
                  <a:lnTo>
                    <a:pt x="15717" y="14457"/>
                  </a:lnTo>
                  <a:lnTo>
                    <a:pt x="15731" y="14442"/>
                  </a:lnTo>
                  <a:lnTo>
                    <a:pt x="15731" y="14191"/>
                  </a:lnTo>
                  <a:lnTo>
                    <a:pt x="15703" y="14144"/>
                  </a:lnTo>
                  <a:lnTo>
                    <a:pt x="15632" y="14082"/>
                  </a:lnTo>
                  <a:lnTo>
                    <a:pt x="15604" y="14050"/>
                  </a:lnTo>
                  <a:lnTo>
                    <a:pt x="15576" y="14066"/>
                  </a:lnTo>
                  <a:lnTo>
                    <a:pt x="15505" y="14144"/>
                  </a:lnTo>
                  <a:lnTo>
                    <a:pt x="15449" y="14175"/>
                  </a:lnTo>
                  <a:lnTo>
                    <a:pt x="15378" y="14175"/>
                  </a:lnTo>
                  <a:close/>
                  <a:moveTo>
                    <a:pt x="15181" y="12092"/>
                  </a:moveTo>
                  <a:lnTo>
                    <a:pt x="15181" y="12061"/>
                  </a:lnTo>
                  <a:lnTo>
                    <a:pt x="15167" y="12061"/>
                  </a:lnTo>
                  <a:lnTo>
                    <a:pt x="15152" y="12077"/>
                  </a:lnTo>
                  <a:lnTo>
                    <a:pt x="15082" y="12139"/>
                  </a:lnTo>
                  <a:lnTo>
                    <a:pt x="15054" y="12202"/>
                  </a:lnTo>
                  <a:lnTo>
                    <a:pt x="15040" y="12249"/>
                  </a:lnTo>
                  <a:lnTo>
                    <a:pt x="15040" y="12280"/>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3488" y="16024"/>
                  </a:lnTo>
                  <a:lnTo>
                    <a:pt x="13516" y="16039"/>
                  </a:lnTo>
                  <a:lnTo>
                    <a:pt x="13685" y="16149"/>
                  </a:lnTo>
                  <a:lnTo>
                    <a:pt x="13784" y="16180"/>
                  </a:lnTo>
                  <a:lnTo>
                    <a:pt x="14094" y="16243"/>
                  </a:lnTo>
                  <a:lnTo>
                    <a:pt x="14292" y="16243"/>
                  </a:lnTo>
                  <a:lnTo>
                    <a:pt x="14405" y="16259"/>
                  </a:lnTo>
                  <a:lnTo>
                    <a:pt x="14574" y="16306"/>
                  </a:lnTo>
                  <a:close/>
                  <a:moveTo>
                    <a:pt x="14997" y="13126"/>
                  </a:moveTo>
                  <a:lnTo>
                    <a:pt x="14983" y="13189"/>
                  </a:lnTo>
                  <a:lnTo>
                    <a:pt x="14997" y="13251"/>
                  </a:lnTo>
                  <a:lnTo>
                    <a:pt x="15025" y="13361"/>
                  </a:lnTo>
                  <a:lnTo>
                    <a:pt x="15082" y="13455"/>
                  </a:lnTo>
                  <a:lnTo>
                    <a:pt x="15110" y="13486"/>
                  </a:lnTo>
                  <a:lnTo>
                    <a:pt x="15152" y="13486"/>
                  </a:lnTo>
                  <a:lnTo>
                    <a:pt x="15181" y="13502"/>
                  </a:lnTo>
                  <a:lnTo>
                    <a:pt x="15223" y="13533"/>
                  </a:lnTo>
                  <a:lnTo>
                    <a:pt x="15336" y="13612"/>
                  </a:lnTo>
                  <a:lnTo>
                    <a:pt x="15421" y="13706"/>
                  </a:lnTo>
                  <a:lnTo>
                    <a:pt x="15435" y="13737"/>
                  </a:lnTo>
                  <a:lnTo>
                    <a:pt x="15463" y="13784"/>
                  </a:lnTo>
                  <a:lnTo>
                    <a:pt x="15505" y="13831"/>
                  </a:lnTo>
                  <a:lnTo>
                    <a:pt x="15547" y="13847"/>
                  </a:lnTo>
                  <a:lnTo>
                    <a:pt x="15576" y="13847"/>
                  </a:lnTo>
                  <a:lnTo>
                    <a:pt x="15590" y="13831"/>
                  </a:lnTo>
                  <a:lnTo>
                    <a:pt x="15590" y="13721"/>
                  </a:lnTo>
                  <a:lnTo>
                    <a:pt x="15562" y="13674"/>
                  </a:lnTo>
                  <a:lnTo>
                    <a:pt x="15491" y="13549"/>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096" y="13001"/>
                  </a:lnTo>
                  <a:lnTo>
                    <a:pt x="15054" y="13048"/>
                  </a:lnTo>
                  <a:lnTo>
                    <a:pt x="15025" y="13095"/>
                  </a:lnTo>
                  <a:lnTo>
                    <a:pt x="14997" y="13126"/>
                  </a:lnTo>
                  <a:close/>
                  <a:moveTo>
                    <a:pt x="21487" y="4856"/>
                  </a:moveTo>
                  <a:lnTo>
                    <a:pt x="21529" y="4824"/>
                  </a:lnTo>
                  <a:lnTo>
                    <a:pt x="21544" y="4777"/>
                  </a:lnTo>
                  <a:lnTo>
                    <a:pt x="21600" y="3744"/>
                  </a:lnTo>
                  <a:lnTo>
                    <a:pt x="21586" y="3697"/>
                  </a:lnTo>
                  <a:lnTo>
                    <a:pt x="21558" y="3650"/>
                  </a:lnTo>
                  <a:lnTo>
                    <a:pt x="21431" y="3603"/>
                  </a:lnTo>
                  <a:lnTo>
                    <a:pt x="21402" y="3587"/>
                  </a:lnTo>
                  <a:lnTo>
                    <a:pt x="21360" y="3556"/>
                  </a:lnTo>
                  <a:lnTo>
                    <a:pt x="21304" y="3493"/>
                  </a:lnTo>
                  <a:lnTo>
                    <a:pt x="21205" y="3430"/>
                  </a:lnTo>
                  <a:lnTo>
                    <a:pt x="21177" y="3399"/>
                  </a:lnTo>
                  <a:lnTo>
                    <a:pt x="21120" y="3383"/>
                  </a:lnTo>
                  <a:lnTo>
                    <a:pt x="20965" y="3383"/>
                  </a:lnTo>
                  <a:lnTo>
                    <a:pt x="20923" y="3368"/>
                  </a:lnTo>
                  <a:lnTo>
                    <a:pt x="20866" y="3352"/>
                  </a:lnTo>
                  <a:lnTo>
                    <a:pt x="20824" y="3321"/>
                  </a:lnTo>
                  <a:lnTo>
                    <a:pt x="20782" y="3305"/>
                  </a:lnTo>
                  <a:lnTo>
                    <a:pt x="20598" y="3305"/>
                  </a:lnTo>
                  <a:lnTo>
                    <a:pt x="20584" y="3321"/>
                  </a:lnTo>
                  <a:lnTo>
                    <a:pt x="20584" y="3368"/>
                  </a:lnTo>
                  <a:lnTo>
                    <a:pt x="20627" y="3540"/>
                  </a:lnTo>
                  <a:lnTo>
                    <a:pt x="20612" y="3603"/>
                  </a:lnTo>
                  <a:lnTo>
                    <a:pt x="20584" y="3634"/>
                  </a:lnTo>
                  <a:lnTo>
                    <a:pt x="20556" y="3650"/>
                  </a:lnTo>
                  <a:lnTo>
                    <a:pt x="20500" y="3665"/>
                  </a:lnTo>
                  <a:lnTo>
                    <a:pt x="20415" y="3634"/>
                  </a:lnTo>
                  <a:lnTo>
                    <a:pt x="20373" y="3603"/>
                  </a:lnTo>
                  <a:lnTo>
                    <a:pt x="20330" y="3556"/>
                  </a:lnTo>
                  <a:lnTo>
                    <a:pt x="20288" y="3415"/>
                  </a:lnTo>
                  <a:lnTo>
                    <a:pt x="20274" y="3383"/>
                  </a:lnTo>
                  <a:lnTo>
                    <a:pt x="20090" y="3383"/>
                  </a:lnTo>
                  <a:lnTo>
                    <a:pt x="20048" y="3415"/>
                  </a:lnTo>
                  <a:lnTo>
                    <a:pt x="20006" y="3430"/>
                  </a:lnTo>
                  <a:lnTo>
                    <a:pt x="19963" y="3430"/>
                  </a:lnTo>
                  <a:lnTo>
                    <a:pt x="19865" y="3399"/>
                  </a:lnTo>
                  <a:lnTo>
                    <a:pt x="19752"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0" y="2631"/>
                  </a:lnTo>
                  <a:lnTo>
                    <a:pt x="17240"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80" y="2631"/>
                  </a:lnTo>
                  <a:lnTo>
                    <a:pt x="16366" y="2647"/>
                  </a:lnTo>
                  <a:lnTo>
                    <a:pt x="16352" y="2678"/>
                  </a:lnTo>
                  <a:lnTo>
                    <a:pt x="16352" y="2835"/>
                  </a:lnTo>
                  <a:lnTo>
                    <a:pt x="16323" y="2882"/>
                  </a:lnTo>
                  <a:lnTo>
                    <a:pt x="16253" y="2945"/>
                  </a:lnTo>
                  <a:lnTo>
                    <a:pt x="16239"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31" y="1927"/>
                  </a:lnTo>
                  <a:lnTo>
                    <a:pt x="15674" y="1911"/>
                  </a:lnTo>
                  <a:lnTo>
                    <a:pt x="15547" y="1817"/>
                  </a:lnTo>
                  <a:lnTo>
                    <a:pt x="15505" y="1801"/>
                  </a:lnTo>
                  <a:lnTo>
                    <a:pt x="15491" y="1786"/>
                  </a:lnTo>
                  <a:lnTo>
                    <a:pt x="15463" y="1786"/>
                  </a:lnTo>
                  <a:lnTo>
                    <a:pt x="15435" y="1817"/>
                  </a:lnTo>
                  <a:lnTo>
                    <a:pt x="15421" y="1864"/>
                  </a:lnTo>
                  <a:lnTo>
                    <a:pt x="15364" y="1974"/>
                  </a:lnTo>
                  <a:lnTo>
                    <a:pt x="15350" y="2021"/>
                  </a:lnTo>
                  <a:lnTo>
                    <a:pt x="15308" y="2052"/>
                  </a:lnTo>
                  <a:lnTo>
                    <a:pt x="15265" y="2068"/>
                  </a:lnTo>
                  <a:lnTo>
                    <a:pt x="14983" y="2068"/>
                  </a:lnTo>
                  <a:lnTo>
                    <a:pt x="14927" y="2052"/>
                  </a:lnTo>
                  <a:lnTo>
                    <a:pt x="14842" y="1989"/>
                  </a:lnTo>
                  <a:lnTo>
                    <a:pt x="14814" y="1942"/>
                  </a:lnTo>
                  <a:lnTo>
                    <a:pt x="14800" y="1895"/>
                  </a:lnTo>
                  <a:lnTo>
                    <a:pt x="14757" y="1864"/>
                  </a:lnTo>
                  <a:lnTo>
                    <a:pt x="14715" y="1848"/>
                  </a:lnTo>
                  <a:lnTo>
                    <a:pt x="14489" y="1848"/>
                  </a:lnTo>
                  <a:lnTo>
                    <a:pt x="14447" y="1880"/>
                  </a:lnTo>
                  <a:lnTo>
                    <a:pt x="14334" y="1958"/>
                  </a:lnTo>
                  <a:lnTo>
                    <a:pt x="14320" y="1974"/>
                  </a:lnTo>
                  <a:lnTo>
                    <a:pt x="14306" y="1974"/>
                  </a:lnTo>
                  <a:lnTo>
                    <a:pt x="14292" y="1958"/>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6"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42" y="1363"/>
                  </a:lnTo>
                  <a:lnTo>
                    <a:pt x="11400" y="1707"/>
                  </a:lnTo>
                  <a:lnTo>
                    <a:pt x="11371" y="1754"/>
                  </a:lnTo>
                  <a:lnTo>
                    <a:pt x="11329" y="1786"/>
                  </a:lnTo>
                  <a:lnTo>
                    <a:pt x="10892" y="1911"/>
                  </a:lnTo>
                  <a:lnTo>
                    <a:pt x="10835" y="1927"/>
                  </a:lnTo>
                  <a:lnTo>
                    <a:pt x="10807" y="1974"/>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929"/>
                  </a:lnTo>
                  <a:lnTo>
                    <a:pt x="9989" y="2992"/>
                  </a:lnTo>
                  <a:lnTo>
                    <a:pt x="9975"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199" y="2866"/>
                  </a:lnTo>
                  <a:lnTo>
                    <a:pt x="9199" y="2976"/>
                  </a:lnTo>
                  <a:lnTo>
                    <a:pt x="9227" y="3007"/>
                  </a:lnTo>
                  <a:lnTo>
                    <a:pt x="9241" y="3070"/>
                  </a:lnTo>
                  <a:lnTo>
                    <a:pt x="9241" y="3336"/>
                  </a:lnTo>
                  <a:lnTo>
                    <a:pt x="9255" y="3383"/>
                  </a:lnTo>
                  <a:lnTo>
                    <a:pt x="9410" y="3556"/>
                  </a:lnTo>
                  <a:lnTo>
                    <a:pt x="9439" y="3603"/>
                  </a:lnTo>
                  <a:lnTo>
                    <a:pt x="9424" y="3665"/>
                  </a:lnTo>
                  <a:lnTo>
                    <a:pt x="9340" y="3791"/>
                  </a:lnTo>
                  <a:lnTo>
                    <a:pt x="9326" y="3806"/>
                  </a:lnTo>
                  <a:lnTo>
                    <a:pt x="9297" y="3806"/>
                  </a:lnTo>
                  <a:lnTo>
                    <a:pt x="9269" y="3791"/>
                  </a:lnTo>
                  <a:lnTo>
                    <a:pt x="9142" y="3650"/>
                  </a:lnTo>
                  <a:lnTo>
                    <a:pt x="9058" y="3571"/>
                  </a:lnTo>
                  <a:lnTo>
                    <a:pt x="8874" y="3415"/>
                  </a:lnTo>
                  <a:lnTo>
                    <a:pt x="8832" y="3383"/>
                  </a:lnTo>
                  <a:lnTo>
                    <a:pt x="8521" y="3383"/>
                  </a:lnTo>
                  <a:lnTo>
                    <a:pt x="8493" y="3415"/>
                  </a:lnTo>
                  <a:lnTo>
                    <a:pt x="8493" y="3540"/>
                  </a:lnTo>
                  <a:lnTo>
                    <a:pt x="8479" y="3603"/>
                  </a:lnTo>
                  <a:lnTo>
                    <a:pt x="8451" y="3650"/>
                  </a:lnTo>
                  <a:lnTo>
                    <a:pt x="8409" y="3665"/>
                  </a:lnTo>
                  <a:lnTo>
                    <a:pt x="8282" y="3618"/>
                  </a:lnTo>
                  <a:lnTo>
                    <a:pt x="8225" y="3634"/>
                  </a:lnTo>
                  <a:lnTo>
                    <a:pt x="8056" y="3728"/>
                  </a:lnTo>
                  <a:lnTo>
                    <a:pt x="7943" y="3759"/>
                  </a:lnTo>
                  <a:lnTo>
                    <a:pt x="7929" y="3759"/>
                  </a:lnTo>
                  <a:lnTo>
                    <a:pt x="7873" y="3744"/>
                  </a:lnTo>
                  <a:lnTo>
                    <a:pt x="7830" y="3728"/>
                  </a:lnTo>
                  <a:lnTo>
                    <a:pt x="7788" y="3697"/>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659" y="3759"/>
                  </a:lnTo>
                  <a:lnTo>
                    <a:pt x="6645" y="3775"/>
                  </a:lnTo>
                  <a:lnTo>
                    <a:pt x="6645" y="3822"/>
                  </a:lnTo>
                  <a:lnTo>
                    <a:pt x="6687" y="3916"/>
                  </a:lnTo>
                  <a:lnTo>
                    <a:pt x="6687" y="4073"/>
                  </a:lnTo>
                  <a:lnTo>
                    <a:pt x="6716" y="4198"/>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067" y="4903"/>
                  </a:lnTo>
                  <a:lnTo>
                    <a:pt x="6024" y="4887"/>
                  </a:lnTo>
                  <a:lnTo>
                    <a:pt x="5982" y="4856"/>
                  </a:lnTo>
                  <a:lnTo>
                    <a:pt x="5940" y="4856"/>
                  </a:lnTo>
                  <a:lnTo>
                    <a:pt x="5926" y="4871"/>
                  </a:lnTo>
                  <a:lnTo>
                    <a:pt x="5940" y="4934"/>
                  </a:lnTo>
                  <a:lnTo>
                    <a:pt x="5940" y="4950"/>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18" y="4260"/>
                  </a:lnTo>
                  <a:lnTo>
                    <a:pt x="5404" y="4229"/>
                  </a:lnTo>
                  <a:lnTo>
                    <a:pt x="5418" y="4213"/>
                  </a:lnTo>
                  <a:lnTo>
                    <a:pt x="5446" y="4229"/>
                  </a:lnTo>
                  <a:lnTo>
                    <a:pt x="5488" y="4260"/>
                  </a:lnTo>
                  <a:lnTo>
                    <a:pt x="5573" y="4292"/>
                  </a:lnTo>
                  <a:lnTo>
                    <a:pt x="5601" y="4292"/>
                  </a:lnTo>
                  <a:lnTo>
                    <a:pt x="5643" y="4307"/>
                  </a:lnTo>
                  <a:lnTo>
                    <a:pt x="5686" y="4354"/>
                  </a:lnTo>
                  <a:lnTo>
                    <a:pt x="5700" y="4386"/>
                  </a:lnTo>
                  <a:lnTo>
                    <a:pt x="5728" y="4433"/>
                  </a:lnTo>
                  <a:lnTo>
                    <a:pt x="5784" y="4464"/>
                  </a:lnTo>
                  <a:lnTo>
                    <a:pt x="5940"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42" y="3509"/>
                  </a:lnTo>
                  <a:lnTo>
                    <a:pt x="5643" y="3477"/>
                  </a:lnTo>
                  <a:lnTo>
                    <a:pt x="5559" y="3446"/>
                  </a:lnTo>
                  <a:lnTo>
                    <a:pt x="5531" y="3430"/>
                  </a:lnTo>
                  <a:lnTo>
                    <a:pt x="5516" y="3383"/>
                  </a:lnTo>
                  <a:lnTo>
                    <a:pt x="5516" y="3336"/>
                  </a:lnTo>
                  <a:lnTo>
                    <a:pt x="5488"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13" y="2835"/>
                  </a:lnTo>
                  <a:lnTo>
                    <a:pt x="4557" y="2851"/>
                  </a:lnTo>
                  <a:lnTo>
                    <a:pt x="4515" y="2882"/>
                  </a:lnTo>
                  <a:lnTo>
                    <a:pt x="4458" y="2945"/>
                  </a:lnTo>
                  <a:lnTo>
                    <a:pt x="4416" y="2976"/>
                  </a:lnTo>
                  <a:lnTo>
                    <a:pt x="4374" y="2992"/>
                  </a:lnTo>
                  <a:lnTo>
                    <a:pt x="4303" y="2992"/>
                  </a:lnTo>
                  <a:lnTo>
                    <a:pt x="4275" y="3007"/>
                  </a:lnTo>
                  <a:lnTo>
                    <a:pt x="4233" y="3039"/>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483" y="5592"/>
                  </a:lnTo>
                  <a:lnTo>
                    <a:pt x="2441" y="5733"/>
                  </a:lnTo>
                  <a:lnTo>
                    <a:pt x="2427" y="5764"/>
                  </a:lnTo>
                  <a:lnTo>
                    <a:pt x="2398" y="5889"/>
                  </a:lnTo>
                  <a:lnTo>
                    <a:pt x="2398" y="5921"/>
                  </a:lnTo>
                  <a:lnTo>
                    <a:pt x="2413" y="5983"/>
                  </a:lnTo>
                  <a:lnTo>
                    <a:pt x="2441" y="6077"/>
                  </a:lnTo>
                  <a:lnTo>
                    <a:pt x="2469" y="6203"/>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3033" y="6297"/>
                  </a:lnTo>
                  <a:lnTo>
                    <a:pt x="3090" y="6265"/>
                  </a:lnTo>
                  <a:lnTo>
                    <a:pt x="3118" y="6234"/>
                  </a:lnTo>
                  <a:lnTo>
                    <a:pt x="3203" y="6093"/>
                  </a:lnTo>
                  <a:lnTo>
                    <a:pt x="3231" y="6062"/>
                  </a:lnTo>
                  <a:lnTo>
                    <a:pt x="3203" y="6093"/>
                  </a:lnTo>
                  <a:lnTo>
                    <a:pt x="3118" y="6234"/>
                  </a:lnTo>
                  <a:lnTo>
                    <a:pt x="3104" y="6328"/>
                  </a:lnTo>
                  <a:lnTo>
                    <a:pt x="3118" y="6422"/>
                  </a:lnTo>
                  <a:lnTo>
                    <a:pt x="3146" y="6469"/>
                  </a:lnTo>
                  <a:lnTo>
                    <a:pt x="3160" y="6516"/>
                  </a:lnTo>
                  <a:lnTo>
                    <a:pt x="3160" y="6610"/>
                  </a:lnTo>
                  <a:lnTo>
                    <a:pt x="3189" y="6735"/>
                  </a:lnTo>
                  <a:lnTo>
                    <a:pt x="3217" y="6845"/>
                  </a:lnTo>
                  <a:lnTo>
                    <a:pt x="3231" y="6939"/>
                  </a:lnTo>
                  <a:lnTo>
                    <a:pt x="3245" y="6986"/>
                  </a:lnTo>
                  <a:lnTo>
                    <a:pt x="3273" y="7017"/>
                  </a:lnTo>
                  <a:lnTo>
                    <a:pt x="3287" y="7064"/>
                  </a:lnTo>
                  <a:lnTo>
                    <a:pt x="3315" y="7127"/>
                  </a:lnTo>
                  <a:lnTo>
                    <a:pt x="3428" y="7127"/>
                  </a:lnTo>
                  <a:lnTo>
                    <a:pt x="3457" y="7064"/>
                  </a:lnTo>
                  <a:lnTo>
                    <a:pt x="3471" y="7017"/>
                  </a:lnTo>
                  <a:lnTo>
                    <a:pt x="3513" y="6986"/>
                  </a:lnTo>
                  <a:lnTo>
                    <a:pt x="3598" y="6986"/>
                  </a:lnTo>
                  <a:lnTo>
                    <a:pt x="3640" y="6970"/>
                  </a:lnTo>
                  <a:lnTo>
                    <a:pt x="3696" y="6876"/>
                  </a:lnTo>
                  <a:lnTo>
                    <a:pt x="3711" y="6829"/>
                  </a:lnTo>
                  <a:lnTo>
                    <a:pt x="3725" y="6767"/>
                  </a:lnTo>
                  <a:lnTo>
                    <a:pt x="3725" y="6391"/>
                  </a:lnTo>
                  <a:lnTo>
                    <a:pt x="3753" y="6375"/>
                  </a:lnTo>
                  <a:lnTo>
                    <a:pt x="3837" y="6344"/>
                  </a:lnTo>
                  <a:lnTo>
                    <a:pt x="3880" y="6312"/>
                  </a:lnTo>
                  <a:lnTo>
                    <a:pt x="3908" y="6281"/>
                  </a:lnTo>
                  <a:lnTo>
                    <a:pt x="3922" y="6234"/>
                  </a:lnTo>
                  <a:lnTo>
                    <a:pt x="3922" y="6140"/>
                  </a:lnTo>
                  <a:lnTo>
                    <a:pt x="3908" y="6077"/>
                  </a:lnTo>
                  <a:lnTo>
                    <a:pt x="3880" y="6046"/>
                  </a:lnTo>
                  <a:lnTo>
                    <a:pt x="3795" y="5905"/>
                  </a:lnTo>
                  <a:lnTo>
                    <a:pt x="3781" y="5842"/>
                  </a:lnTo>
                  <a:lnTo>
                    <a:pt x="3781" y="5514"/>
                  </a:lnTo>
                  <a:lnTo>
                    <a:pt x="3795" y="5451"/>
                  </a:lnTo>
                  <a:lnTo>
                    <a:pt x="3823" y="5404"/>
                  </a:lnTo>
                  <a:lnTo>
                    <a:pt x="3880" y="5341"/>
                  </a:lnTo>
                  <a:lnTo>
                    <a:pt x="3964" y="5263"/>
                  </a:lnTo>
                  <a:lnTo>
                    <a:pt x="4035" y="5185"/>
                  </a:lnTo>
                  <a:lnTo>
                    <a:pt x="4162" y="5106"/>
                  </a:lnTo>
                  <a:lnTo>
                    <a:pt x="4190" y="5059"/>
                  </a:lnTo>
                  <a:lnTo>
                    <a:pt x="4233" y="5012"/>
                  </a:lnTo>
                  <a:lnTo>
                    <a:pt x="4261" y="4918"/>
                  </a:lnTo>
                  <a:lnTo>
                    <a:pt x="4233" y="4871"/>
                  </a:lnTo>
                  <a:lnTo>
                    <a:pt x="4218" y="4824"/>
                  </a:lnTo>
                  <a:lnTo>
                    <a:pt x="4247" y="4730"/>
                  </a:lnTo>
                  <a:lnTo>
                    <a:pt x="4317" y="4636"/>
                  </a:lnTo>
                  <a:lnTo>
                    <a:pt x="4402" y="4542"/>
                  </a:lnTo>
                  <a:lnTo>
                    <a:pt x="4444" y="4511"/>
                  </a:lnTo>
                  <a:lnTo>
                    <a:pt x="4472" y="4527"/>
                  </a:lnTo>
                  <a:lnTo>
                    <a:pt x="4515" y="4558"/>
                  </a:lnTo>
                  <a:lnTo>
                    <a:pt x="4599" y="4699"/>
                  </a:lnTo>
                  <a:lnTo>
                    <a:pt x="4599" y="4809"/>
                  </a:lnTo>
                  <a:lnTo>
                    <a:pt x="4501" y="5012"/>
                  </a:lnTo>
                  <a:lnTo>
                    <a:pt x="4472" y="5059"/>
                  </a:lnTo>
                  <a:lnTo>
                    <a:pt x="4430" y="5091"/>
                  </a:lnTo>
                  <a:lnTo>
                    <a:pt x="4317" y="5185"/>
                  </a:lnTo>
                  <a:lnTo>
                    <a:pt x="4275" y="5216"/>
                  </a:lnTo>
                  <a:lnTo>
                    <a:pt x="4261" y="5279"/>
                  </a:lnTo>
                  <a:lnTo>
                    <a:pt x="4218" y="5388"/>
                  </a:lnTo>
                  <a:lnTo>
                    <a:pt x="4204" y="5514"/>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938" y="5983"/>
                  </a:lnTo>
                  <a:lnTo>
                    <a:pt x="4994" y="6015"/>
                  </a:lnTo>
                  <a:lnTo>
                    <a:pt x="5023" y="6062"/>
                  </a:lnTo>
                  <a:lnTo>
                    <a:pt x="5037" y="6124"/>
                  </a:lnTo>
                  <a:lnTo>
                    <a:pt x="5037" y="6156"/>
                  </a:lnTo>
                  <a:lnTo>
                    <a:pt x="5023" y="6187"/>
                  </a:lnTo>
                  <a:lnTo>
                    <a:pt x="4994" y="6218"/>
                  </a:lnTo>
                  <a:lnTo>
                    <a:pt x="4966" y="6218"/>
                  </a:lnTo>
                  <a:lnTo>
                    <a:pt x="4938" y="6203"/>
                  </a:lnTo>
                  <a:lnTo>
                    <a:pt x="4740" y="6203"/>
                  </a:lnTo>
                  <a:lnTo>
                    <a:pt x="4642" y="6234"/>
                  </a:lnTo>
                  <a:lnTo>
                    <a:pt x="4529" y="6265"/>
                  </a:lnTo>
                  <a:lnTo>
                    <a:pt x="4472" y="6328"/>
                  </a:lnTo>
                  <a:lnTo>
                    <a:pt x="4472" y="6406"/>
                  </a:lnTo>
                  <a:lnTo>
                    <a:pt x="4486" y="6438"/>
                  </a:lnTo>
                  <a:lnTo>
                    <a:pt x="4515" y="6485"/>
                  </a:lnTo>
                  <a:lnTo>
                    <a:pt x="4543" y="6516"/>
                  </a:lnTo>
                  <a:lnTo>
                    <a:pt x="4543" y="6594"/>
                  </a:lnTo>
                  <a:lnTo>
                    <a:pt x="4529" y="6657"/>
                  </a:lnTo>
                  <a:lnTo>
                    <a:pt x="4472" y="6720"/>
                  </a:lnTo>
                  <a:lnTo>
                    <a:pt x="4430" y="6720"/>
                  </a:lnTo>
                  <a:lnTo>
                    <a:pt x="4303" y="6673"/>
                  </a:lnTo>
                  <a:lnTo>
                    <a:pt x="4275" y="6688"/>
                  </a:lnTo>
                  <a:lnTo>
                    <a:pt x="4247" y="6720"/>
                  </a:lnTo>
                  <a:lnTo>
                    <a:pt x="4233" y="6767"/>
                  </a:lnTo>
                  <a:lnTo>
                    <a:pt x="4204" y="6892"/>
                  </a:lnTo>
                  <a:lnTo>
                    <a:pt x="4204" y="7127"/>
                  </a:lnTo>
                  <a:lnTo>
                    <a:pt x="4176" y="7127"/>
                  </a:lnTo>
                  <a:lnTo>
                    <a:pt x="4134" y="7143"/>
                  </a:lnTo>
                  <a:lnTo>
                    <a:pt x="4077" y="7205"/>
                  </a:lnTo>
                  <a:lnTo>
                    <a:pt x="4063" y="7252"/>
                  </a:lnTo>
                  <a:lnTo>
                    <a:pt x="4049" y="7268"/>
                  </a:lnTo>
                  <a:lnTo>
                    <a:pt x="4007" y="7284"/>
                  </a:lnTo>
                  <a:lnTo>
                    <a:pt x="3894" y="7284"/>
                  </a:lnTo>
                  <a:lnTo>
                    <a:pt x="3809" y="7299"/>
                  </a:lnTo>
                  <a:lnTo>
                    <a:pt x="3640" y="7346"/>
                  </a:lnTo>
                  <a:lnTo>
                    <a:pt x="3527" y="7393"/>
                  </a:lnTo>
                  <a:lnTo>
                    <a:pt x="3442" y="7440"/>
                  </a:lnTo>
                  <a:lnTo>
                    <a:pt x="3400" y="7409"/>
                  </a:lnTo>
                  <a:lnTo>
                    <a:pt x="3358" y="7393"/>
                  </a:lnTo>
                  <a:lnTo>
                    <a:pt x="3301" y="7378"/>
                  </a:lnTo>
                  <a:lnTo>
                    <a:pt x="3217" y="7409"/>
                  </a:lnTo>
                  <a:lnTo>
                    <a:pt x="3174" y="7409"/>
                  </a:lnTo>
                  <a:lnTo>
                    <a:pt x="3132" y="7393"/>
                  </a:lnTo>
                  <a:lnTo>
                    <a:pt x="3104" y="7362"/>
                  </a:lnTo>
                  <a:lnTo>
                    <a:pt x="3104" y="7315"/>
                  </a:lnTo>
                  <a:lnTo>
                    <a:pt x="3047" y="7284"/>
                  </a:lnTo>
                  <a:lnTo>
                    <a:pt x="2991" y="7284"/>
                  </a:lnTo>
                  <a:lnTo>
                    <a:pt x="2977" y="7268"/>
                  </a:lnTo>
                  <a:lnTo>
                    <a:pt x="2963" y="7237"/>
                  </a:lnTo>
                  <a:lnTo>
                    <a:pt x="2963" y="7033"/>
                  </a:lnTo>
                  <a:lnTo>
                    <a:pt x="2991" y="6970"/>
                  </a:lnTo>
                  <a:lnTo>
                    <a:pt x="3033" y="6970"/>
                  </a:lnTo>
                  <a:lnTo>
                    <a:pt x="3062" y="6939"/>
                  </a:lnTo>
                  <a:lnTo>
                    <a:pt x="3076" y="6908"/>
                  </a:lnTo>
                  <a:lnTo>
                    <a:pt x="3062" y="6908"/>
                  </a:lnTo>
                  <a:lnTo>
                    <a:pt x="3033" y="6892"/>
                  </a:lnTo>
                  <a:lnTo>
                    <a:pt x="3033" y="6735"/>
                  </a:lnTo>
                  <a:lnTo>
                    <a:pt x="3019" y="6720"/>
                  </a:lnTo>
                  <a:lnTo>
                    <a:pt x="3019" y="6704"/>
                  </a:lnTo>
                  <a:lnTo>
                    <a:pt x="3005" y="6688"/>
                  </a:lnTo>
                  <a:lnTo>
                    <a:pt x="2949" y="6720"/>
                  </a:lnTo>
                  <a:lnTo>
                    <a:pt x="2822" y="6767"/>
                  </a:lnTo>
                  <a:lnTo>
                    <a:pt x="2808" y="6798"/>
                  </a:lnTo>
                  <a:lnTo>
                    <a:pt x="2779" y="6845"/>
                  </a:lnTo>
                  <a:lnTo>
                    <a:pt x="2765" y="6908"/>
                  </a:lnTo>
                  <a:lnTo>
                    <a:pt x="2765" y="7049"/>
                  </a:lnTo>
                  <a:lnTo>
                    <a:pt x="2850" y="7190"/>
                  </a:lnTo>
                  <a:lnTo>
                    <a:pt x="2892" y="7284"/>
                  </a:lnTo>
                  <a:lnTo>
                    <a:pt x="2864" y="7331"/>
                  </a:lnTo>
                  <a:lnTo>
                    <a:pt x="2822" y="7472"/>
                  </a:lnTo>
                  <a:lnTo>
                    <a:pt x="2808" y="7503"/>
                  </a:lnTo>
                  <a:lnTo>
                    <a:pt x="2723" y="7503"/>
                  </a:lnTo>
                  <a:lnTo>
                    <a:pt x="2681" y="7518"/>
                  </a:lnTo>
                  <a:lnTo>
                    <a:pt x="2652" y="7518"/>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06" y="8349"/>
                  </a:lnTo>
                  <a:lnTo>
                    <a:pt x="1778" y="8317"/>
                  </a:lnTo>
                  <a:lnTo>
                    <a:pt x="1778" y="8286"/>
                  </a:lnTo>
                  <a:lnTo>
                    <a:pt x="1721" y="8286"/>
                  </a:lnTo>
                  <a:lnTo>
                    <a:pt x="1707" y="8317"/>
                  </a:lnTo>
                  <a:lnTo>
                    <a:pt x="1707" y="8427"/>
                  </a:lnTo>
                  <a:lnTo>
                    <a:pt x="1538" y="8427"/>
                  </a:lnTo>
                  <a:lnTo>
                    <a:pt x="1453" y="8458"/>
                  </a:lnTo>
                  <a:lnTo>
                    <a:pt x="1425" y="8474"/>
                  </a:lnTo>
                  <a:lnTo>
                    <a:pt x="1383" y="8505"/>
                  </a:lnTo>
                  <a:lnTo>
                    <a:pt x="1369" y="8552"/>
                  </a:lnTo>
                  <a:lnTo>
                    <a:pt x="1383" y="8584"/>
                  </a:lnTo>
                  <a:lnTo>
                    <a:pt x="1425" y="8615"/>
                  </a:lnTo>
                  <a:lnTo>
                    <a:pt x="1510" y="8662"/>
                  </a:lnTo>
                  <a:lnTo>
                    <a:pt x="1594" y="8662"/>
                  </a:lnTo>
                  <a:lnTo>
                    <a:pt x="1651" y="8693"/>
                  </a:lnTo>
                  <a:lnTo>
                    <a:pt x="1651" y="8740"/>
                  </a:lnTo>
                  <a:lnTo>
                    <a:pt x="1679" y="8772"/>
                  </a:lnTo>
                  <a:lnTo>
                    <a:pt x="1707" y="8819"/>
                  </a:lnTo>
                  <a:lnTo>
                    <a:pt x="1707" y="8913"/>
                  </a:lnTo>
                  <a:lnTo>
                    <a:pt x="1721" y="8944"/>
                  </a:lnTo>
                  <a:lnTo>
                    <a:pt x="1749" y="8975"/>
                  </a:lnTo>
                  <a:lnTo>
                    <a:pt x="1778" y="8991"/>
                  </a:lnTo>
                  <a:lnTo>
                    <a:pt x="1778" y="9054"/>
                  </a:lnTo>
                  <a:lnTo>
                    <a:pt x="1764" y="9179"/>
                  </a:lnTo>
                  <a:lnTo>
                    <a:pt x="1707" y="9429"/>
                  </a:lnTo>
                  <a:lnTo>
                    <a:pt x="1651" y="9414"/>
                  </a:lnTo>
                  <a:lnTo>
                    <a:pt x="1354" y="9351"/>
                  </a:lnTo>
                  <a:lnTo>
                    <a:pt x="988" y="9351"/>
                  </a:lnTo>
                  <a:lnTo>
                    <a:pt x="945" y="9367"/>
                  </a:lnTo>
                  <a:lnTo>
                    <a:pt x="917" y="9382"/>
                  </a:lnTo>
                  <a:lnTo>
                    <a:pt x="903" y="9429"/>
                  </a:lnTo>
                  <a:lnTo>
                    <a:pt x="903" y="9492"/>
                  </a:lnTo>
                  <a:lnTo>
                    <a:pt x="931" y="9602"/>
                  </a:lnTo>
                  <a:lnTo>
                    <a:pt x="945" y="9664"/>
                  </a:lnTo>
                  <a:lnTo>
                    <a:pt x="903" y="9664"/>
                  </a:lnTo>
                  <a:lnTo>
                    <a:pt x="903" y="9711"/>
                  </a:lnTo>
                  <a:lnTo>
                    <a:pt x="931" y="9758"/>
                  </a:lnTo>
                  <a:lnTo>
                    <a:pt x="945" y="9821"/>
                  </a:lnTo>
                  <a:lnTo>
                    <a:pt x="945" y="9962"/>
                  </a:lnTo>
                  <a:lnTo>
                    <a:pt x="931" y="10025"/>
                  </a:lnTo>
                  <a:lnTo>
                    <a:pt x="903" y="10072"/>
                  </a:lnTo>
                  <a:lnTo>
                    <a:pt x="903" y="10119"/>
                  </a:lnTo>
                  <a:lnTo>
                    <a:pt x="917" y="10166"/>
                  </a:lnTo>
                  <a:lnTo>
                    <a:pt x="945" y="10213"/>
                  </a:lnTo>
                  <a:lnTo>
                    <a:pt x="945" y="10291"/>
                  </a:lnTo>
                  <a:lnTo>
                    <a:pt x="959" y="10307"/>
                  </a:lnTo>
                  <a:lnTo>
                    <a:pt x="973" y="10338"/>
                  </a:lnTo>
                  <a:lnTo>
                    <a:pt x="988"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413" y="9429"/>
                  </a:lnTo>
                  <a:lnTo>
                    <a:pt x="2525" y="9398"/>
                  </a:lnTo>
                  <a:lnTo>
                    <a:pt x="2638" y="9304"/>
                  </a:lnTo>
                  <a:lnTo>
                    <a:pt x="2723" y="9273"/>
                  </a:lnTo>
                  <a:lnTo>
                    <a:pt x="2751" y="9257"/>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275"/>
                  </a:lnTo>
                  <a:lnTo>
                    <a:pt x="3584" y="10307"/>
                  </a:lnTo>
                  <a:lnTo>
                    <a:pt x="3612" y="10307"/>
                  </a:lnTo>
                  <a:lnTo>
                    <a:pt x="3626" y="10275"/>
                  </a:lnTo>
                  <a:lnTo>
                    <a:pt x="3654" y="10197"/>
                  </a:lnTo>
                  <a:lnTo>
                    <a:pt x="3682" y="10134"/>
                  </a:lnTo>
                  <a:lnTo>
                    <a:pt x="3711" y="10040"/>
                  </a:lnTo>
                  <a:lnTo>
                    <a:pt x="3725" y="9978"/>
                  </a:lnTo>
                  <a:lnTo>
                    <a:pt x="3725" y="9931"/>
                  </a:lnTo>
                  <a:lnTo>
                    <a:pt x="3739" y="9915"/>
                  </a:lnTo>
                  <a:lnTo>
                    <a:pt x="3767" y="9915"/>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30" y="9257"/>
                  </a:lnTo>
                  <a:lnTo>
                    <a:pt x="3301" y="9132"/>
                  </a:lnTo>
                  <a:lnTo>
                    <a:pt x="3301" y="9116"/>
                  </a:lnTo>
                  <a:lnTo>
                    <a:pt x="3315" y="9069"/>
                  </a:lnTo>
                  <a:lnTo>
                    <a:pt x="3372" y="9038"/>
                  </a:lnTo>
                  <a:lnTo>
                    <a:pt x="3400" y="9054"/>
                  </a:lnTo>
                  <a:lnTo>
                    <a:pt x="3442" y="9054"/>
                  </a:lnTo>
                  <a:lnTo>
                    <a:pt x="3499" y="9101"/>
                  </a:lnTo>
                  <a:lnTo>
                    <a:pt x="3541" y="9147"/>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35" y="9915"/>
                  </a:lnTo>
                  <a:lnTo>
                    <a:pt x="4063" y="9962"/>
                  </a:lnTo>
                  <a:lnTo>
                    <a:pt x="4091" y="10025"/>
                  </a:lnTo>
                  <a:lnTo>
                    <a:pt x="4120" y="10072"/>
                  </a:lnTo>
                  <a:lnTo>
                    <a:pt x="4148" y="10103"/>
                  </a:lnTo>
                  <a:lnTo>
                    <a:pt x="4190" y="10119"/>
                  </a:lnTo>
                  <a:lnTo>
                    <a:pt x="4218" y="10119"/>
                  </a:lnTo>
                  <a:lnTo>
                    <a:pt x="4247" y="10134"/>
                  </a:lnTo>
                  <a:lnTo>
                    <a:pt x="4247" y="10166"/>
                  </a:lnTo>
                  <a:lnTo>
                    <a:pt x="4218" y="10213"/>
                  </a:lnTo>
                  <a:lnTo>
                    <a:pt x="4204" y="10260"/>
                  </a:lnTo>
                  <a:lnTo>
                    <a:pt x="4204" y="10291"/>
                  </a:lnTo>
                  <a:lnTo>
                    <a:pt x="4218" y="10338"/>
                  </a:lnTo>
                  <a:lnTo>
                    <a:pt x="4261" y="10385"/>
                  </a:lnTo>
                  <a:lnTo>
                    <a:pt x="4289" y="10401"/>
                  </a:lnTo>
                  <a:lnTo>
                    <a:pt x="4345" y="10416"/>
                  </a:lnTo>
                  <a:lnTo>
                    <a:pt x="4402" y="10354"/>
                  </a:lnTo>
                  <a:lnTo>
                    <a:pt x="4416" y="10307"/>
                  </a:lnTo>
                  <a:lnTo>
                    <a:pt x="4430" y="10275"/>
                  </a:lnTo>
                  <a:lnTo>
                    <a:pt x="4458" y="10244"/>
                  </a:lnTo>
                  <a:lnTo>
                    <a:pt x="4501" y="10228"/>
                  </a:lnTo>
                  <a:lnTo>
                    <a:pt x="4529" y="10197"/>
                  </a:lnTo>
                  <a:lnTo>
                    <a:pt x="4515" y="10181"/>
                  </a:lnTo>
                  <a:lnTo>
                    <a:pt x="4515" y="10150"/>
                  </a:lnTo>
                  <a:lnTo>
                    <a:pt x="4458" y="10087"/>
                  </a:lnTo>
                  <a:lnTo>
                    <a:pt x="4430" y="10040"/>
                  </a:lnTo>
                  <a:lnTo>
                    <a:pt x="4416" y="10009"/>
                  </a:lnTo>
                  <a:lnTo>
                    <a:pt x="4402" y="9962"/>
                  </a:lnTo>
                  <a:lnTo>
                    <a:pt x="4374" y="9931"/>
                  </a:lnTo>
                  <a:lnTo>
                    <a:pt x="4374" y="9899"/>
                  </a:lnTo>
                  <a:lnTo>
                    <a:pt x="4402" y="9868"/>
                  </a:lnTo>
                  <a:lnTo>
                    <a:pt x="4501" y="9837"/>
                  </a:lnTo>
                  <a:lnTo>
                    <a:pt x="4599" y="9821"/>
                  </a:lnTo>
                  <a:lnTo>
                    <a:pt x="4684" y="9821"/>
                  </a:lnTo>
                  <a:lnTo>
                    <a:pt x="4712" y="9868"/>
                  </a:lnTo>
                  <a:lnTo>
                    <a:pt x="4726" y="9915"/>
                  </a:lnTo>
                  <a:lnTo>
                    <a:pt x="4755" y="9962"/>
                  </a:lnTo>
                  <a:lnTo>
                    <a:pt x="4867" y="10213"/>
                  </a:lnTo>
                  <a:lnTo>
                    <a:pt x="4924" y="10322"/>
                  </a:lnTo>
                  <a:lnTo>
                    <a:pt x="4938" y="10369"/>
                  </a:lnTo>
                  <a:lnTo>
                    <a:pt x="4966" y="10401"/>
                  </a:lnTo>
                  <a:lnTo>
                    <a:pt x="5023" y="10416"/>
                  </a:lnTo>
                  <a:lnTo>
                    <a:pt x="5277" y="10416"/>
                  </a:lnTo>
                  <a:lnTo>
                    <a:pt x="5361" y="10448"/>
                  </a:lnTo>
                  <a:lnTo>
                    <a:pt x="5460" y="10479"/>
                  </a:lnTo>
                  <a:lnTo>
                    <a:pt x="5559" y="10479"/>
                  </a:lnTo>
                  <a:lnTo>
                    <a:pt x="5601" y="10448"/>
                  </a:lnTo>
                  <a:lnTo>
                    <a:pt x="5657" y="10432"/>
                  </a:lnTo>
                  <a:lnTo>
                    <a:pt x="5700" y="10448"/>
                  </a:lnTo>
                  <a:lnTo>
                    <a:pt x="5742" y="10479"/>
                  </a:lnTo>
                  <a:lnTo>
                    <a:pt x="5784" y="10495"/>
                  </a:lnTo>
                  <a:lnTo>
                    <a:pt x="5813" y="10557"/>
                  </a:lnTo>
                  <a:lnTo>
                    <a:pt x="5841" y="10651"/>
                  </a:lnTo>
                  <a:lnTo>
                    <a:pt x="5841" y="10714"/>
                  </a:lnTo>
                  <a:lnTo>
                    <a:pt x="5742" y="10980"/>
                  </a:lnTo>
                  <a:lnTo>
                    <a:pt x="5714" y="11027"/>
                  </a:lnTo>
                  <a:lnTo>
                    <a:pt x="5657" y="11058"/>
                  </a:lnTo>
                  <a:lnTo>
                    <a:pt x="5629" y="11090"/>
                  </a:lnTo>
                  <a:lnTo>
                    <a:pt x="5615" y="11137"/>
                  </a:lnTo>
                  <a:lnTo>
                    <a:pt x="5587" y="11184"/>
                  </a:lnTo>
                  <a:lnTo>
                    <a:pt x="5545" y="11231"/>
                  </a:lnTo>
                  <a:lnTo>
                    <a:pt x="5502" y="11262"/>
                  </a:lnTo>
                  <a:lnTo>
                    <a:pt x="5319" y="11262"/>
                  </a:lnTo>
                  <a:lnTo>
                    <a:pt x="5234" y="11199"/>
                  </a:lnTo>
                  <a:lnTo>
                    <a:pt x="5178" y="11199"/>
                  </a:lnTo>
                  <a:lnTo>
                    <a:pt x="5023" y="11246"/>
                  </a:lnTo>
                  <a:lnTo>
                    <a:pt x="4966" y="11262"/>
                  </a:lnTo>
                  <a:lnTo>
                    <a:pt x="4910" y="11246"/>
                  </a:lnTo>
                  <a:lnTo>
                    <a:pt x="4811" y="11215"/>
                  </a:lnTo>
                  <a:lnTo>
                    <a:pt x="4698" y="11184"/>
                  </a:lnTo>
                  <a:lnTo>
                    <a:pt x="4628" y="11184"/>
                  </a:lnTo>
                  <a:lnTo>
                    <a:pt x="4458" y="11058"/>
                  </a:lnTo>
                  <a:lnTo>
                    <a:pt x="4416"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584"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467" y="10651"/>
                  </a:lnTo>
                  <a:lnTo>
                    <a:pt x="1340" y="10604"/>
                  </a:lnTo>
                  <a:lnTo>
                    <a:pt x="1298" y="10604"/>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56" y="13189"/>
                  </a:lnTo>
                  <a:lnTo>
                    <a:pt x="42" y="13251"/>
                  </a:lnTo>
                  <a:lnTo>
                    <a:pt x="0" y="13361"/>
                  </a:lnTo>
                  <a:lnTo>
                    <a:pt x="0" y="13471"/>
                  </a:lnTo>
                  <a:lnTo>
                    <a:pt x="42" y="13659"/>
                  </a:lnTo>
                  <a:lnTo>
                    <a:pt x="56" y="13706"/>
                  </a:lnTo>
                  <a:lnTo>
                    <a:pt x="85"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8"/>
                  </a:lnTo>
                  <a:lnTo>
                    <a:pt x="423" y="14222"/>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71" y="14410"/>
                  </a:lnTo>
                  <a:lnTo>
                    <a:pt x="2328" y="14426"/>
                  </a:lnTo>
                  <a:lnTo>
                    <a:pt x="2356" y="14457"/>
                  </a:lnTo>
                  <a:lnTo>
                    <a:pt x="2441" y="14583"/>
                  </a:lnTo>
                  <a:lnTo>
                    <a:pt x="2483" y="14630"/>
                  </a:lnTo>
                  <a:lnTo>
                    <a:pt x="2525" y="14645"/>
                  </a:lnTo>
                  <a:lnTo>
                    <a:pt x="2610" y="14645"/>
                  </a:lnTo>
                  <a:lnTo>
                    <a:pt x="2666" y="14677"/>
                  </a:lnTo>
                  <a:lnTo>
                    <a:pt x="2709" y="14692"/>
                  </a:lnTo>
                  <a:lnTo>
                    <a:pt x="2737" y="14708"/>
                  </a:lnTo>
                  <a:lnTo>
                    <a:pt x="2765" y="14708"/>
                  </a:lnTo>
                  <a:lnTo>
                    <a:pt x="2765" y="14692"/>
                  </a:lnTo>
                  <a:lnTo>
                    <a:pt x="2765" y="14708"/>
                  </a:lnTo>
                  <a:lnTo>
                    <a:pt x="2808" y="14708"/>
                  </a:lnTo>
                  <a:lnTo>
                    <a:pt x="2850" y="14724"/>
                  </a:lnTo>
                  <a:lnTo>
                    <a:pt x="2878" y="14755"/>
                  </a:lnTo>
                  <a:lnTo>
                    <a:pt x="2892" y="14802"/>
                  </a:lnTo>
                  <a:lnTo>
                    <a:pt x="2892" y="15272"/>
                  </a:lnTo>
                  <a:lnTo>
                    <a:pt x="2906" y="15319"/>
                  </a:lnTo>
                  <a:lnTo>
                    <a:pt x="2920" y="15382"/>
                  </a:lnTo>
                  <a:lnTo>
                    <a:pt x="3062" y="15585"/>
                  </a:lnTo>
                  <a:lnTo>
                    <a:pt x="3090" y="15617"/>
                  </a:lnTo>
                  <a:lnTo>
                    <a:pt x="3118" y="15617"/>
                  </a:lnTo>
                  <a:lnTo>
                    <a:pt x="3104" y="15632"/>
                  </a:lnTo>
                  <a:lnTo>
                    <a:pt x="3104" y="15648"/>
                  </a:lnTo>
                  <a:lnTo>
                    <a:pt x="3132" y="15679"/>
                  </a:lnTo>
                  <a:lnTo>
                    <a:pt x="3217" y="15820"/>
                  </a:lnTo>
                  <a:lnTo>
                    <a:pt x="3231" y="15867"/>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70"/>
                  </a:lnTo>
                  <a:lnTo>
                    <a:pt x="3894" y="19517"/>
                  </a:lnTo>
                  <a:lnTo>
                    <a:pt x="3964" y="19642"/>
                  </a:lnTo>
                  <a:lnTo>
                    <a:pt x="4007" y="19673"/>
                  </a:lnTo>
                  <a:lnTo>
                    <a:pt x="4049" y="19689"/>
                  </a:lnTo>
                  <a:lnTo>
                    <a:pt x="4501" y="19564"/>
                  </a:lnTo>
                  <a:lnTo>
                    <a:pt x="4613" y="19548"/>
                  </a:lnTo>
                  <a:lnTo>
                    <a:pt x="4769" y="19548"/>
                  </a:lnTo>
                  <a:lnTo>
                    <a:pt x="4825" y="19532"/>
                  </a:lnTo>
                  <a:lnTo>
                    <a:pt x="4867" y="19501"/>
                  </a:lnTo>
                  <a:lnTo>
                    <a:pt x="5277" y="18984"/>
                  </a:lnTo>
                  <a:lnTo>
                    <a:pt x="5333" y="18875"/>
                  </a:lnTo>
                  <a:lnTo>
                    <a:pt x="5432" y="18608"/>
                  </a:lnTo>
                  <a:lnTo>
                    <a:pt x="5432" y="18546"/>
                  </a:lnTo>
                  <a:lnTo>
                    <a:pt x="5418" y="18546"/>
                  </a:lnTo>
                  <a:lnTo>
                    <a:pt x="5432" y="18546"/>
                  </a:lnTo>
                  <a:lnTo>
                    <a:pt x="5446" y="18530"/>
                  </a:lnTo>
                  <a:lnTo>
                    <a:pt x="5446" y="18514"/>
                  </a:lnTo>
                  <a:lnTo>
                    <a:pt x="5460" y="18467"/>
                  </a:lnTo>
                  <a:lnTo>
                    <a:pt x="5488" y="18436"/>
                  </a:lnTo>
                  <a:lnTo>
                    <a:pt x="5686" y="18279"/>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50" y="17152"/>
                  </a:lnTo>
                  <a:lnTo>
                    <a:pt x="6306" y="17042"/>
                  </a:lnTo>
                  <a:lnTo>
                    <a:pt x="6321" y="16995"/>
                  </a:lnTo>
                  <a:lnTo>
                    <a:pt x="6335" y="16932"/>
                  </a:lnTo>
                  <a:lnTo>
                    <a:pt x="6335" y="16885"/>
                  </a:lnTo>
                  <a:lnTo>
                    <a:pt x="6292" y="16697"/>
                  </a:lnTo>
                  <a:lnTo>
                    <a:pt x="6278" y="16572"/>
                  </a:lnTo>
                  <a:lnTo>
                    <a:pt x="6278" y="16509"/>
                  </a:lnTo>
                  <a:lnTo>
                    <a:pt x="6264" y="16494"/>
                  </a:lnTo>
                  <a:lnTo>
                    <a:pt x="6250" y="16509"/>
                  </a:lnTo>
                  <a:lnTo>
                    <a:pt x="6264" y="16494"/>
                  </a:lnTo>
                  <a:lnTo>
                    <a:pt x="6264" y="16462"/>
                  </a:lnTo>
                  <a:lnTo>
                    <a:pt x="6250" y="16431"/>
                  </a:lnTo>
                  <a:lnTo>
                    <a:pt x="6222" y="16400"/>
                  </a:lnTo>
                  <a:lnTo>
                    <a:pt x="6208" y="16337"/>
                  </a:lnTo>
                  <a:lnTo>
                    <a:pt x="6208" y="16024"/>
                  </a:lnTo>
                  <a:lnTo>
                    <a:pt x="6179" y="15961"/>
                  </a:lnTo>
                  <a:lnTo>
                    <a:pt x="6151" y="15867"/>
                  </a:lnTo>
                  <a:lnTo>
                    <a:pt x="6179" y="15820"/>
                  </a:lnTo>
                  <a:lnTo>
                    <a:pt x="6208" y="15789"/>
                  </a:lnTo>
                  <a:lnTo>
                    <a:pt x="6208" y="15758"/>
                  </a:lnTo>
                  <a:lnTo>
                    <a:pt x="6236" y="15664"/>
                  </a:lnTo>
                  <a:lnTo>
                    <a:pt x="6306" y="15538"/>
                  </a:lnTo>
                  <a:lnTo>
                    <a:pt x="6349" y="15491"/>
                  </a:lnTo>
                  <a:lnTo>
                    <a:pt x="6433" y="15429"/>
                  </a:lnTo>
                  <a:lnTo>
                    <a:pt x="6476" y="15413"/>
                  </a:lnTo>
                  <a:lnTo>
                    <a:pt x="6589" y="15162"/>
                  </a:lnTo>
                  <a:lnTo>
                    <a:pt x="6673" y="15068"/>
                  </a:lnTo>
                  <a:lnTo>
                    <a:pt x="6843" y="14974"/>
                  </a:lnTo>
                  <a:lnTo>
                    <a:pt x="6941" y="14896"/>
                  </a:lnTo>
                  <a:lnTo>
                    <a:pt x="7139" y="14677"/>
                  </a:lnTo>
                  <a:lnTo>
                    <a:pt x="7195" y="14583"/>
                  </a:lnTo>
                  <a:lnTo>
                    <a:pt x="7365" y="14160"/>
                  </a:lnTo>
                  <a:lnTo>
                    <a:pt x="7393" y="14035"/>
                  </a:lnTo>
                  <a:lnTo>
                    <a:pt x="7435" y="13862"/>
                  </a:lnTo>
                  <a:lnTo>
                    <a:pt x="7435"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08" y="13251"/>
                  </a:lnTo>
                  <a:lnTo>
                    <a:pt x="6179" y="13204"/>
                  </a:lnTo>
                  <a:lnTo>
                    <a:pt x="6095" y="13079"/>
                  </a:lnTo>
                  <a:lnTo>
                    <a:pt x="6067" y="13032"/>
                  </a:lnTo>
                  <a:lnTo>
                    <a:pt x="6053" y="12969"/>
                  </a:lnTo>
                  <a:lnTo>
                    <a:pt x="6010" y="12860"/>
                  </a:lnTo>
                  <a:lnTo>
                    <a:pt x="5940" y="12546"/>
                  </a:lnTo>
                  <a:lnTo>
                    <a:pt x="5926" y="12499"/>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601" y="11622"/>
                  </a:lnTo>
                  <a:lnTo>
                    <a:pt x="5643" y="11622"/>
                  </a:lnTo>
                  <a:lnTo>
                    <a:pt x="5672" y="11607"/>
                  </a:lnTo>
                  <a:lnTo>
                    <a:pt x="5672" y="11591"/>
                  </a:lnTo>
                  <a:lnTo>
                    <a:pt x="5714" y="11544"/>
                  </a:lnTo>
                  <a:lnTo>
                    <a:pt x="5714" y="11528"/>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89"/>
                  </a:lnTo>
                  <a:lnTo>
                    <a:pt x="6603" y="13283"/>
                  </a:lnTo>
                  <a:lnTo>
                    <a:pt x="6645" y="13392"/>
                  </a:lnTo>
                  <a:lnTo>
                    <a:pt x="6730" y="13596"/>
                  </a:lnTo>
                  <a:lnTo>
                    <a:pt x="6772" y="13627"/>
                  </a:lnTo>
                  <a:lnTo>
                    <a:pt x="6814" y="13627"/>
                  </a:lnTo>
                  <a:lnTo>
                    <a:pt x="6913" y="13596"/>
                  </a:lnTo>
                  <a:lnTo>
                    <a:pt x="7026" y="13565"/>
                  </a:lnTo>
                  <a:lnTo>
                    <a:pt x="7097" y="13565"/>
                  </a:lnTo>
                  <a:lnTo>
                    <a:pt x="7139" y="13533"/>
                  </a:lnTo>
                  <a:lnTo>
                    <a:pt x="7195" y="13455"/>
                  </a:lnTo>
                  <a:lnTo>
                    <a:pt x="7252" y="13424"/>
                  </a:lnTo>
                  <a:lnTo>
                    <a:pt x="7294" y="13392"/>
                  </a:lnTo>
                  <a:lnTo>
                    <a:pt x="7393" y="13361"/>
                  </a:lnTo>
                  <a:lnTo>
                    <a:pt x="7506" y="13314"/>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497"/>
                  </a:lnTo>
                  <a:lnTo>
                    <a:pt x="7209" y="11450"/>
                  </a:lnTo>
                  <a:lnTo>
                    <a:pt x="7238" y="11419"/>
                  </a:lnTo>
                  <a:lnTo>
                    <a:pt x="7238" y="11372"/>
                  </a:lnTo>
                  <a:lnTo>
                    <a:pt x="7252" y="11372"/>
                  </a:lnTo>
                  <a:lnTo>
                    <a:pt x="7280" y="11387"/>
                  </a:lnTo>
                  <a:lnTo>
                    <a:pt x="7477" y="11607"/>
                  </a:lnTo>
                  <a:lnTo>
                    <a:pt x="7562" y="11685"/>
                  </a:lnTo>
                  <a:lnTo>
                    <a:pt x="7675" y="11779"/>
                  </a:lnTo>
                  <a:lnTo>
                    <a:pt x="7774" y="11826"/>
                  </a:lnTo>
                  <a:lnTo>
                    <a:pt x="7873"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70" y="14222"/>
                  </a:lnTo>
                  <a:lnTo>
                    <a:pt x="10384" y="14207"/>
                  </a:lnTo>
                  <a:lnTo>
                    <a:pt x="10398" y="14160"/>
                  </a:lnTo>
                  <a:lnTo>
                    <a:pt x="10468" y="14066"/>
                  </a:lnTo>
                  <a:lnTo>
                    <a:pt x="10525" y="13988"/>
                  </a:lnTo>
                  <a:lnTo>
                    <a:pt x="10610" y="13847"/>
                  </a:lnTo>
                  <a:lnTo>
                    <a:pt x="10624" y="13800"/>
                  </a:lnTo>
                  <a:lnTo>
                    <a:pt x="10624" y="13549"/>
                  </a:lnTo>
                  <a:lnTo>
                    <a:pt x="10652" y="13439"/>
                  </a:lnTo>
                  <a:lnTo>
                    <a:pt x="10680" y="13314"/>
                  </a:lnTo>
                  <a:lnTo>
                    <a:pt x="10737" y="13220"/>
                  </a:lnTo>
                  <a:lnTo>
                    <a:pt x="10863" y="13079"/>
                  </a:lnTo>
                  <a:lnTo>
                    <a:pt x="10962" y="13001"/>
                  </a:lnTo>
                  <a:lnTo>
                    <a:pt x="11132" y="12907"/>
                  </a:lnTo>
                  <a:lnTo>
                    <a:pt x="11216" y="12828"/>
                  </a:lnTo>
                  <a:lnTo>
                    <a:pt x="11315" y="12719"/>
                  </a:lnTo>
                  <a:lnTo>
                    <a:pt x="11343" y="12672"/>
                  </a:lnTo>
                  <a:lnTo>
                    <a:pt x="11371" y="12562"/>
                  </a:lnTo>
                  <a:lnTo>
                    <a:pt x="11400" y="12515"/>
                  </a:lnTo>
                  <a:lnTo>
                    <a:pt x="11442" y="12499"/>
                  </a:lnTo>
                  <a:lnTo>
                    <a:pt x="11597" y="12499"/>
                  </a:lnTo>
                  <a:lnTo>
                    <a:pt x="11654" y="12468"/>
                  </a:lnTo>
                  <a:lnTo>
                    <a:pt x="11752" y="12437"/>
                  </a:lnTo>
                  <a:lnTo>
                    <a:pt x="11823" y="12421"/>
                  </a:lnTo>
                  <a:lnTo>
                    <a:pt x="11893" y="12437"/>
                  </a:lnTo>
                  <a:lnTo>
                    <a:pt x="11908" y="12453"/>
                  </a:lnTo>
                  <a:lnTo>
                    <a:pt x="11992" y="12515"/>
                  </a:lnTo>
                  <a:lnTo>
                    <a:pt x="12006" y="12562"/>
                  </a:lnTo>
                  <a:lnTo>
                    <a:pt x="12034" y="12625"/>
                  </a:lnTo>
                  <a:lnTo>
                    <a:pt x="12049" y="12672"/>
                  </a:lnTo>
                  <a:lnTo>
                    <a:pt x="12091" y="12781"/>
                  </a:lnTo>
                  <a:lnTo>
                    <a:pt x="12190" y="13126"/>
                  </a:lnTo>
                  <a:lnTo>
                    <a:pt x="12218" y="13173"/>
                  </a:lnTo>
                  <a:lnTo>
                    <a:pt x="12260" y="13220"/>
                  </a:lnTo>
                  <a:lnTo>
                    <a:pt x="12345" y="13251"/>
                  </a:lnTo>
                  <a:lnTo>
                    <a:pt x="12401" y="13236"/>
                  </a:lnTo>
                  <a:lnTo>
                    <a:pt x="12486" y="13204"/>
                  </a:lnTo>
                  <a:lnTo>
                    <a:pt x="12528" y="13220"/>
                  </a:lnTo>
                  <a:lnTo>
                    <a:pt x="12556" y="13267"/>
                  </a:lnTo>
                  <a:lnTo>
                    <a:pt x="12571" y="13314"/>
                  </a:lnTo>
                  <a:lnTo>
                    <a:pt x="12613" y="13439"/>
                  </a:lnTo>
                  <a:lnTo>
                    <a:pt x="12627" y="13549"/>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81" y="13580"/>
                  </a:lnTo>
                  <a:lnTo>
                    <a:pt x="12994" y="13627"/>
                  </a:lnTo>
                  <a:lnTo>
                    <a:pt x="13036" y="13643"/>
                  </a:lnTo>
                  <a:lnTo>
                    <a:pt x="13079" y="13674"/>
                  </a:lnTo>
                  <a:lnTo>
                    <a:pt x="13107" y="13721"/>
                  </a:lnTo>
                  <a:lnTo>
                    <a:pt x="13205" y="13831"/>
                  </a:lnTo>
                  <a:lnTo>
                    <a:pt x="13290" y="13909"/>
                  </a:lnTo>
                  <a:lnTo>
                    <a:pt x="13318" y="13956"/>
                  </a:lnTo>
                  <a:lnTo>
                    <a:pt x="13361" y="13941"/>
                  </a:lnTo>
                  <a:lnTo>
                    <a:pt x="13389" y="13956"/>
                  </a:lnTo>
                  <a:lnTo>
                    <a:pt x="13417" y="14003"/>
                  </a:lnTo>
                  <a:lnTo>
                    <a:pt x="13431" y="14050"/>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699" y="13142"/>
                  </a:lnTo>
                  <a:lnTo>
                    <a:pt x="13629" y="13048"/>
                  </a:lnTo>
                  <a:lnTo>
                    <a:pt x="13558" y="12922"/>
                  </a:lnTo>
                  <a:lnTo>
                    <a:pt x="13502" y="12813"/>
                  </a:lnTo>
                  <a:lnTo>
                    <a:pt x="13488" y="12781"/>
                  </a:lnTo>
                  <a:lnTo>
                    <a:pt x="13474" y="12734"/>
                  </a:lnTo>
                  <a:lnTo>
                    <a:pt x="13488" y="12687"/>
                  </a:lnTo>
                  <a:lnTo>
                    <a:pt x="13615" y="12593"/>
                  </a:lnTo>
                  <a:lnTo>
                    <a:pt x="13699" y="12578"/>
                  </a:lnTo>
                  <a:lnTo>
                    <a:pt x="13742" y="12578"/>
                  </a:lnTo>
                  <a:lnTo>
                    <a:pt x="13784" y="12609"/>
                  </a:lnTo>
                  <a:lnTo>
                    <a:pt x="13897" y="12687"/>
                  </a:lnTo>
                  <a:lnTo>
                    <a:pt x="13911" y="12703"/>
                  </a:lnTo>
                  <a:lnTo>
                    <a:pt x="13925" y="12687"/>
                  </a:lnTo>
                  <a:lnTo>
                    <a:pt x="13939" y="12687"/>
                  </a:lnTo>
                  <a:lnTo>
                    <a:pt x="13939" y="12640"/>
                  </a:lnTo>
                  <a:lnTo>
                    <a:pt x="13953" y="12578"/>
                  </a:lnTo>
                  <a:lnTo>
                    <a:pt x="13996" y="12562"/>
                  </a:lnTo>
                  <a:lnTo>
                    <a:pt x="14165" y="12515"/>
                  </a:lnTo>
                  <a:lnTo>
                    <a:pt x="14250" y="12453"/>
                  </a:lnTo>
                  <a:lnTo>
                    <a:pt x="14278" y="12421"/>
                  </a:lnTo>
                  <a:lnTo>
                    <a:pt x="14391" y="12421"/>
                  </a:lnTo>
                  <a:lnTo>
                    <a:pt x="14475" y="12390"/>
                  </a:lnTo>
                  <a:lnTo>
                    <a:pt x="14645" y="12296"/>
                  </a:lnTo>
                  <a:lnTo>
                    <a:pt x="14743" y="12233"/>
                  </a:lnTo>
                  <a:lnTo>
                    <a:pt x="14856" y="12139"/>
                  </a:lnTo>
                  <a:lnTo>
                    <a:pt x="14898" y="12108"/>
                  </a:lnTo>
                  <a:lnTo>
                    <a:pt x="14955" y="12014"/>
                  </a:lnTo>
                  <a:lnTo>
                    <a:pt x="14997" y="11904"/>
                  </a:lnTo>
                  <a:lnTo>
                    <a:pt x="15025" y="11857"/>
                  </a:lnTo>
                  <a:lnTo>
                    <a:pt x="15082" y="11748"/>
                  </a:lnTo>
                  <a:lnTo>
                    <a:pt x="15152" y="11622"/>
                  </a:lnTo>
                  <a:lnTo>
                    <a:pt x="15167" y="11575"/>
                  </a:lnTo>
                  <a:lnTo>
                    <a:pt x="15181" y="11513"/>
                  </a:lnTo>
                  <a:lnTo>
                    <a:pt x="15181" y="11481"/>
                  </a:lnTo>
                  <a:lnTo>
                    <a:pt x="15138" y="11340"/>
                  </a:lnTo>
                  <a:lnTo>
                    <a:pt x="15152" y="11309"/>
                  </a:lnTo>
                  <a:lnTo>
                    <a:pt x="15167" y="11262"/>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4941" y="10354"/>
                  </a:lnTo>
                  <a:lnTo>
                    <a:pt x="14913" y="10338"/>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195" y="9962"/>
                  </a:lnTo>
                  <a:lnTo>
                    <a:pt x="15223" y="10009"/>
                  </a:lnTo>
                  <a:lnTo>
                    <a:pt x="15279" y="10040"/>
                  </a:lnTo>
                  <a:lnTo>
                    <a:pt x="15378" y="10025"/>
                  </a:lnTo>
                  <a:lnTo>
                    <a:pt x="15477" y="9978"/>
                  </a:lnTo>
                  <a:lnTo>
                    <a:pt x="15533" y="9978"/>
                  </a:lnTo>
                  <a:lnTo>
                    <a:pt x="15618" y="10009"/>
                  </a:lnTo>
                  <a:lnTo>
                    <a:pt x="15660" y="10056"/>
                  </a:lnTo>
                  <a:lnTo>
                    <a:pt x="15689" y="10103"/>
                  </a:lnTo>
                  <a:lnTo>
                    <a:pt x="15717" y="10134"/>
                  </a:lnTo>
                  <a:lnTo>
                    <a:pt x="15731" y="10228"/>
                  </a:lnTo>
                  <a:lnTo>
                    <a:pt x="15731" y="10432"/>
                  </a:lnTo>
                  <a:lnTo>
                    <a:pt x="15717" y="10557"/>
                  </a:lnTo>
                  <a:lnTo>
                    <a:pt x="15689" y="10667"/>
                  </a:lnTo>
                  <a:lnTo>
                    <a:pt x="15674" y="10698"/>
                  </a:lnTo>
                  <a:lnTo>
                    <a:pt x="15703" y="10730"/>
                  </a:lnTo>
                  <a:lnTo>
                    <a:pt x="15801" y="10730"/>
                  </a:lnTo>
                  <a:lnTo>
                    <a:pt x="15886" y="10683"/>
                  </a:lnTo>
                  <a:lnTo>
                    <a:pt x="15971" y="10620"/>
                  </a:lnTo>
                  <a:lnTo>
                    <a:pt x="16041" y="10542"/>
                  </a:lnTo>
                  <a:lnTo>
                    <a:pt x="16069" y="10495"/>
                  </a:lnTo>
                  <a:lnTo>
                    <a:pt x="16055" y="10448"/>
                  </a:lnTo>
                  <a:lnTo>
                    <a:pt x="15971" y="10244"/>
                  </a:lnTo>
                  <a:lnTo>
                    <a:pt x="15943" y="10150"/>
                  </a:lnTo>
                  <a:lnTo>
                    <a:pt x="15943" y="9931"/>
                  </a:lnTo>
                  <a:lnTo>
                    <a:pt x="15886" y="9743"/>
                  </a:lnTo>
                  <a:lnTo>
                    <a:pt x="15914" y="9696"/>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93" y="9570"/>
                  </a:lnTo>
                  <a:lnTo>
                    <a:pt x="16535" y="9539"/>
                  </a:lnTo>
                  <a:lnTo>
                    <a:pt x="16803" y="9241"/>
                  </a:lnTo>
                  <a:lnTo>
                    <a:pt x="17085" y="8866"/>
                  </a:lnTo>
                  <a:lnTo>
                    <a:pt x="17142" y="8756"/>
                  </a:lnTo>
                  <a:lnTo>
                    <a:pt x="17255" y="8505"/>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888" y="7550"/>
                  </a:lnTo>
                  <a:lnTo>
                    <a:pt x="16845" y="7503"/>
                  </a:lnTo>
                  <a:lnTo>
                    <a:pt x="16817" y="7456"/>
                  </a:lnTo>
                  <a:lnTo>
                    <a:pt x="16803" y="7425"/>
                  </a:lnTo>
                  <a:lnTo>
                    <a:pt x="16775" y="7378"/>
                  </a:lnTo>
                  <a:lnTo>
                    <a:pt x="16733" y="7362"/>
                  </a:lnTo>
                  <a:lnTo>
                    <a:pt x="16718" y="7346"/>
                  </a:lnTo>
                  <a:lnTo>
                    <a:pt x="17071" y="6955"/>
                  </a:lnTo>
                  <a:lnTo>
                    <a:pt x="17099" y="6908"/>
                  </a:lnTo>
                  <a:lnTo>
                    <a:pt x="17114" y="6861"/>
                  </a:lnTo>
                  <a:lnTo>
                    <a:pt x="17128" y="6829"/>
                  </a:lnTo>
                  <a:lnTo>
                    <a:pt x="17156" y="6782"/>
                  </a:lnTo>
                  <a:lnTo>
                    <a:pt x="17565" y="6328"/>
                  </a:lnTo>
                  <a:lnTo>
                    <a:pt x="17607" y="6297"/>
                  </a:lnTo>
                  <a:lnTo>
                    <a:pt x="17664"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56" y="5874"/>
                  </a:lnTo>
                  <a:lnTo>
                    <a:pt x="19484" y="5874"/>
                  </a:lnTo>
                  <a:lnTo>
                    <a:pt x="19498" y="5858"/>
                  </a:lnTo>
                  <a:lnTo>
                    <a:pt x="19568" y="5796"/>
                  </a:lnTo>
                  <a:lnTo>
                    <a:pt x="19653" y="5717"/>
                  </a:lnTo>
                  <a:lnTo>
                    <a:pt x="19836" y="5561"/>
                  </a:lnTo>
                  <a:lnTo>
                    <a:pt x="19851" y="5545"/>
                  </a:lnTo>
                  <a:lnTo>
                    <a:pt x="19865" y="5545"/>
                  </a:lnTo>
                  <a:lnTo>
                    <a:pt x="19879" y="5561"/>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159" y="6626"/>
                  </a:lnTo>
                  <a:lnTo>
                    <a:pt x="19117" y="6657"/>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70" y="7362"/>
                  </a:lnTo>
                  <a:lnTo>
                    <a:pt x="19512" y="7331"/>
                  </a:lnTo>
                  <a:lnTo>
                    <a:pt x="19554" y="7315"/>
                  </a:lnTo>
                  <a:lnTo>
                    <a:pt x="19582" y="7268"/>
                  </a:lnTo>
                  <a:lnTo>
                    <a:pt x="19597" y="7221"/>
                  </a:lnTo>
                  <a:lnTo>
                    <a:pt x="19597" y="7190"/>
                  </a:lnTo>
                  <a:lnTo>
                    <a:pt x="19611" y="7143"/>
                  </a:lnTo>
                  <a:lnTo>
                    <a:pt x="19667" y="7049"/>
                  </a:lnTo>
                  <a:lnTo>
                    <a:pt x="19681" y="7002"/>
                  </a:lnTo>
                  <a:lnTo>
                    <a:pt x="19724" y="6814"/>
                  </a:lnTo>
                  <a:lnTo>
                    <a:pt x="19738" y="6704"/>
                  </a:lnTo>
                  <a:lnTo>
                    <a:pt x="19724" y="6688"/>
                  </a:lnTo>
                  <a:lnTo>
                    <a:pt x="19681" y="6673"/>
                  </a:lnTo>
                  <a:lnTo>
                    <a:pt x="19639" y="6673"/>
                  </a:lnTo>
                  <a:lnTo>
                    <a:pt x="19625" y="6657"/>
                  </a:lnTo>
                  <a:lnTo>
                    <a:pt x="19625" y="6610"/>
                  </a:lnTo>
                  <a:lnTo>
                    <a:pt x="19724" y="6344"/>
                  </a:lnTo>
                  <a:lnTo>
                    <a:pt x="19738" y="6297"/>
                  </a:lnTo>
                  <a:lnTo>
                    <a:pt x="19780" y="6250"/>
                  </a:lnTo>
                  <a:lnTo>
                    <a:pt x="19865" y="6187"/>
                  </a:lnTo>
                  <a:lnTo>
                    <a:pt x="19893" y="6156"/>
                  </a:lnTo>
                  <a:lnTo>
                    <a:pt x="19978" y="6140"/>
                  </a:lnTo>
                  <a:lnTo>
                    <a:pt x="20020" y="6140"/>
                  </a:lnTo>
                  <a:lnTo>
                    <a:pt x="20062" y="6187"/>
                  </a:lnTo>
                  <a:lnTo>
                    <a:pt x="20090" y="6187"/>
                  </a:lnTo>
                  <a:lnTo>
                    <a:pt x="20133" y="6171"/>
                  </a:lnTo>
                  <a:lnTo>
                    <a:pt x="20246" y="6030"/>
                  </a:lnTo>
                  <a:lnTo>
                    <a:pt x="20274" y="6015"/>
                  </a:lnTo>
                  <a:lnTo>
                    <a:pt x="20316" y="6015"/>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332" y="5529"/>
                  </a:lnTo>
                  <a:lnTo>
                    <a:pt x="21374" y="5545"/>
                  </a:lnTo>
                  <a:lnTo>
                    <a:pt x="21417" y="5576"/>
                  </a:lnTo>
                  <a:lnTo>
                    <a:pt x="21459" y="5576"/>
                  </a:lnTo>
                  <a:lnTo>
                    <a:pt x="21473" y="5561"/>
                  </a:lnTo>
                  <a:lnTo>
                    <a:pt x="21473" y="5435"/>
                  </a:lnTo>
                  <a:lnTo>
                    <a:pt x="21445" y="5310"/>
                  </a:lnTo>
                  <a:lnTo>
                    <a:pt x="21417" y="5200"/>
                  </a:lnTo>
                  <a:lnTo>
                    <a:pt x="21388" y="5138"/>
                  </a:lnTo>
                  <a:lnTo>
                    <a:pt x="21360" y="5091"/>
                  </a:lnTo>
                  <a:lnTo>
                    <a:pt x="21290" y="5012"/>
                  </a:lnTo>
                  <a:lnTo>
                    <a:pt x="21290" y="4965"/>
                  </a:lnTo>
                  <a:lnTo>
                    <a:pt x="21318" y="4965"/>
                  </a:lnTo>
                  <a:lnTo>
                    <a:pt x="21346" y="4934"/>
                  </a:lnTo>
                  <a:lnTo>
                    <a:pt x="21445" y="4887"/>
                  </a:lnTo>
                  <a:lnTo>
                    <a:pt x="21487" y="4856"/>
                  </a:lnTo>
                  <a:close/>
                  <a:moveTo>
                    <a:pt x="2963" y="7284"/>
                  </a:moveTo>
                  <a:lnTo>
                    <a:pt x="2920" y="7237"/>
                  </a:lnTo>
                  <a:lnTo>
                    <a:pt x="2963" y="7284"/>
                  </a:lnTo>
                  <a:close/>
                  <a:moveTo>
                    <a:pt x="6617" y="9743"/>
                  </a:moveTo>
                  <a:lnTo>
                    <a:pt x="6589" y="9696"/>
                  </a:lnTo>
                  <a:lnTo>
                    <a:pt x="6546" y="9680"/>
                  </a:lnTo>
                  <a:lnTo>
                    <a:pt x="6518" y="9664"/>
                  </a:lnTo>
                  <a:lnTo>
                    <a:pt x="6448" y="9664"/>
                  </a:lnTo>
                  <a:lnTo>
                    <a:pt x="6278" y="9727"/>
                  </a:lnTo>
                  <a:lnTo>
                    <a:pt x="6222" y="9743"/>
                  </a:lnTo>
                  <a:lnTo>
                    <a:pt x="6095" y="9743"/>
                  </a:lnTo>
                  <a:lnTo>
                    <a:pt x="6010" y="9711"/>
                  </a:lnTo>
                  <a:lnTo>
                    <a:pt x="5982" y="9696"/>
                  </a:lnTo>
                  <a:lnTo>
                    <a:pt x="5897" y="9664"/>
                  </a:lnTo>
                  <a:lnTo>
                    <a:pt x="5432" y="9664"/>
                  </a:lnTo>
                  <a:lnTo>
                    <a:pt x="5347" y="9696"/>
                  </a:lnTo>
                  <a:lnTo>
                    <a:pt x="5262" y="9774"/>
                  </a:lnTo>
                  <a:lnTo>
                    <a:pt x="5220" y="9790"/>
                  </a:lnTo>
                  <a:lnTo>
                    <a:pt x="5178" y="9790"/>
                  </a:lnTo>
                  <a:lnTo>
                    <a:pt x="5135" y="9774"/>
                  </a:lnTo>
                  <a:lnTo>
                    <a:pt x="5051" y="9711"/>
                  </a:lnTo>
                  <a:lnTo>
                    <a:pt x="4952" y="9680"/>
                  </a:lnTo>
                  <a:lnTo>
                    <a:pt x="4910" y="9649"/>
                  </a:lnTo>
                  <a:lnTo>
                    <a:pt x="4896" y="9602"/>
                  </a:lnTo>
                  <a:lnTo>
                    <a:pt x="4896" y="9570"/>
                  </a:lnTo>
                  <a:lnTo>
                    <a:pt x="4910" y="9508"/>
                  </a:lnTo>
                  <a:lnTo>
                    <a:pt x="4938" y="9461"/>
                  </a:lnTo>
                  <a:lnTo>
                    <a:pt x="5037" y="9351"/>
                  </a:lnTo>
                  <a:lnTo>
                    <a:pt x="5037" y="9132"/>
                  </a:lnTo>
                  <a:lnTo>
                    <a:pt x="5065" y="9085"/>
                  </a:lnTo>
                  <a:lnTo>
                    <a:pt x="5107" y="9054"/>
                  </a:lnTo>
                  <a:lnTo>
                    <a:pt x="5135" y="9007"/>
                  </a:lnTo>
                  <a:lnTo>
                    <a:pt x="5220" y="8944"/>
                  </a:lnTo>
                  <a:lnTo>
                    <a:pt x="5262" y="8928"/>
                  </a:lnTo>
                  <a:lnTo>
                    <a:pt x="5319"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137" y="9132"/>
                  </a:lnTo>
                  <a:lnTo>
                    <a:pt x="6165" y="9179"/>
                  </a:lnTo>
                  <a:lnTo>
                    <a:pt x="6250" y="9304"/>
                  </a:lnTo>
                  <a:lnTo>
                    <a:pt x="6278" y="9398"/>
                  </a:lnTo>
                  <a:lnTo>
                    <a:pt x="6292" y="9429"/>
                  </a:lnTo>
                  <a:lnTo>
                    <a:pt x="6306" y="9476"/>
                  </a:lnTo>
                  <a:lnTo>
                    <a:pt x="6349" y="9492"/>
                  </a:lnTo>
                  <a:lnTo>
                    <a:pt x="6405" y="9508"/>
                  </a:lnTo>
                  <a:lnTo>
                    <a:pt x="6433" y="9508"/>
                  </a:lnTo>
                  <a:lnTo>
                    <a:pt x="6518" y="9539"/>
                  </a:lnTo>
                  <a:lnTo>
                    <a:pt x="6575" y="9649"/>
                  </a:lnTo>
                  <a:lnTo>
                    <a:pt x="6603" y="9680"/>
                  </a:lnTo>
                  <a:lnTo>
                    <a:pt x="6617" y="9743"/>
                  </a:lnTo>
                  <a:close/>
                  <a:moveTo>
                    <a:pt x="7717" y="9054"/>
                  </a:move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99"/>
                  </a:lnTo>
                  <a:lnTo>
                    <a:pt x="7619" y="9915"/>
                  </a:lnTo>
                  <a:lnTo>
                    <a:pt x="7195" y="10009"/>
                  </a:lnTo>
                  <a:lnTo>
                    <a:pt x="7153" y="10009"/>
                  </a:lnTo>
                  <a:lnTo>
                    <a:pt x="7097" y="9978"/>
                  </a:lnTo>
                  <a:lnTo>
                    <a:pt x="7068" y="10009"/>
                  </a:lnTo>
                  <a:lnTo>
                    <a:pt x="7040" y="10025"/>
                  </a:lnTo>
                  <a:lnTo>
                    <a:pt x="6927" y="10056"/>
                  </a:lnTo>
                  <a:lnTo>
                    <a:pt x="6857" y="10056"/>
                  </a:lnTo>
                  <a:lnTo>
                    <a:pt x="6786" y="10009"/>
                  </a:lnTo>
                  <a:lnTo>
                    <a:pt x="6758" y="9962"/>
                  </a:lnTo>
                  <a:lnTo>
                    <a:pt x="6730" y="9931"/>
                  </a:lnTo>
                  <a:lnTo>
                    <a:pt x="6730" y="9899"/>
                  </a:lnTo>
                  <a:lnTo>
                    <a:pt x="6772" y="9899"/>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7012" y="8709"/>
                  </a:lnTo>
                  <a:lnTo>
                    <a:pt x="7097" y="8678"/>
                  </a:lnTo>
                  <a:lnTo>
                    <a:pt x="7139" y="8709"/>
                  </a:lnTo>
                  <a:lnTo>
                    <a:pt x="7181" y="8725"/>
                  </a:lnTo>
                  <a:lnTo>
                    <a:pt x="7238"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802" y="2804"/>
                  </a:lnTo>
                  <a:lnTo>
                    <a:pt x="7816" y="2835"/>
                  </a:lnTo>
                  <a:lnTo>
                    <a:pt x="7844" y="2866"/>
                  </a:lnTo>
                  <a:lnTo>
                    <a:pt x="7887" y="2882"/>
                  </a:lnTo>
                  <a:lnTo>
                    <a:pt x="7929" y="2913"/>
                  </a:lnTo>
                  <a:lnTo>
                    <a:pt x="8169" y="2913"/>
                  </a:lnTo>
                  <a:lnTo>
                    <a:pt x="8183" y="2898"/>
                  </a:lnTo>
                  <a:lnTo>
                    <a:pt x="8183" y="2882"/>
                  </a:lnTo>
                  <a:lnTo>
                    <a:pt x="8112" y="2804"/>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818" y="908"/>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17" y="486"/>
                  </a:lnTo>
                  <a:lnTo>
                    <a:pt x="8818" y="517"/>
                  </a:lnTo>
                  <a:lnTo>
                    <a:pt x="8705" y="548"/>
                  </a:lnTo>
                  <a:lnTo>
                    <a:pt x="8564" y="548"/>
                  </a:lnTo>
                  <a:lnTo>
                    <a:pt x="8521" y="580"/>
                  </a:lnTo>
                  <a:lnTo>
                    <a:pt x="8183" y="955"/>
                  </a:lnTo>
                  <a:lnTo>
                    <a:pt x="8084" y="1034"/>
                  </a:lnTo>
                  <a:lnTo>
                    <a:pt x="8056" y="1049"/>
                  </a:lnTo>
                  <a:lnTo>
                    <a:pt x="8014" y="1096"/>
                  </a:lnTo>
                  <a:lnTo>
                    <a:pt x="7999" y="1143"/>
                  </a:lnTo>
                  <a:lnTo>
                    <a:pt x="7999" y="1253"/>
                  </a:lnTo>
                  <a:lnTo>
                    <a:pt x="7985" y="1300"/>
                  </a:lnTo>
                  <a:lnTo>
                    <a:pt x="7957" y="1331"/>
                  </a:lnTo>
                  <a:lnTo>
                    <a:pt x="7873" y="1394"/>
                  </a:lnTo>
                  <a:lnTo>
                    <a:pt x="7830" y="1441"/>
                  </a:lnTo>
                  <a:lnTo>
                    <a:pt x="7760" y="1566"/>
                  </a:lnTo>
                  <a:lnTo>
                    <a:pt x="7731" y="1613"/>
                  </a:lnTo>
                  <a:lnTo>
                    <a:pt x="7731" y="1707"/>
                  </a:lnTo>
                  <a:lnTo>
                    <a:pt x="7717" y="1770"/>
                  </a:lnTo>
                  <a:lnTo>
                    <a:pt x="7689" y="1864"/>
                  </a:lnTo>
                  <a:lnTo>
                    <a:pt x="7633" y="1974"/>
                  </a:lnTo>
                  <a:lnTo>
                    <a:pt x="7619" y="2021"/>
                  </a:lnTo>
                  <a:lnTo>
                    <a:pt x="7590" y="2083"/>
                  </a:lnTo>
                  <a:lnTo>
                    <a:pt x="7590" y="2240"/>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143" y="7785"/>
                  </a:lnTo>
                  <a:lnTo>
                    <a:pt x="1185" y="7769"/>
                  </a:lnTo>
                  <a:lnTo>
                    <a:pt x="1213" y="7738"/>
                  </a:lnTo>
                  <a:lnTo>
                    <a:pt x="1227" y="7675"/>
                  </a:lnTo>
                  <a:lnTo>
                    <a:pt x="1227" y="7503"/>
                  </a:lnTo>
                  <a:lnTo>
                    <a:pt x="1242" y="7440"/>
                  </a:lnTo>
                  <a:lnTo>
                    <a:pt x="1270" y="7393"/>
                  </a:lnTo>
                  <a:lnTo>
                    <a:pt x="1284" y="7362"/>
                  </a:lnTo>
                  <a:lnTo>
                    <a:pt x="1270" y="7331"/>
                  </a:lnTo>
                  <a:lnTo>
                    <a:pt x="1242" y="7284"/>
                  </a:lnTo>
                  <a:lnTo>
                    <a:pt x="1213" y="7221"/>
                  </a:lnTo>
                  <a:lnTo>
                    <a:pt x="1199" y="7205"/>
                  </a:lnTo>
                  <a:lnTo>
                    <a:pt x="1157" y="7205"/>
                  </a:lnTo>
                  <a:lnTo>
                    <a:pt x="1115" y="7158"/>
                  </a:lnTo>
                  <a:lnTo>
                    <a:pt x="1086" y="7158"/>
                  </a:lnTo>
                  <a:lnTo>
                    <a:pt x="1044" y="7174"/>
                  </a:lnTo>
                  <a:lnTo>
                    <a:pt x="988" y="7237"/>
                  </a:lnTo>
                  <a:lnTo>
                    <a:pt x="959" y="7284"/>
                  </a:lnTo>
                  <a:lnTo>
                    <a:pt x="945" y="7331"/>
                  </a:lnTo>
                  <a:lnTo>
                    <a:pt x="931" y="7346"/>
                  </a:lnTo>
                  <a:lnTo>
                    <a:pt x="889" y="7362"/>
                  </a:lnTo>
                  <a:lnTo>
                    <a:pt x="847" y="7362"/>
                  </a:lnTo>
                  <a:lnTo>
                    <a:pt x="832" y="7378"/>
                  </a:lnTo>
                  <a:lnTo>
                    <a:pt x="832" y="7425"/>
                  </a:lnTo>
                  <a:lnTo>
                    <a:pt x="861" y="7456"/>
                  </a:lnTo>
                  <a:lnTo>
                    <a:pt x="861" y="7503"/>
                  </a:lnTo>
                  <a:lnTo>
                    <a:pt x="847" y="7518"/>
                  </a:lnTo>
                  <a:lnTo>
                    <a:pt x="832" y="7518"/>
                  </a:lnTo>
                  <a:lnTo>
                    <a:pt x="847" y="7550"/>
                  </a:lnTo>
                  <a:lnTo>
                    <a:pt x="875" y="7597"/>
                  </a:lnTo>
                  <a:lnTo>
                    <a:pt x="875" y="7659"/>
                  </a:lnTo>
                  <a:lnTo>
                    <a:pt x="847" y="7706"/>
                  </a:lnTo>
                  <a:lnTo>
                    <a:pt x="818" y="7738"/>
                  </a:lnTo>
                  <a:lnTo>
                    <a:pt x="818" y="7894"/>
                  </a:lnTo>
                  <a:lnTo>
                    <a:pt x="847" y="7926"/>
                  </a:lnTo>
                  <a:lnTo>
                    <a:pt x="889" y="7957"/>
                  </a:lnTo>
                  <a:lnTo>
                    <a:pt x="931" y="7941"/>
                  </a:lnTo>
                  <a:lnTo>
                    <a:pt x="1044" y="7847"/>
                  </a:lnTo>
                  <a:close/>
                  <a:moveTo>
                    <a:pt x="10624" y="14191"/>
                  </a:moveTo>
                  <a:lnTo>
                    <a:pt x="10624" y="14348"/>
                  </a:lnTo>
                  <a:lnTo>
                    <a:pt x="10638" y="14379"/>
                  </a:lnTo>
                  <a:lnTo>
                    <a:pt x="10666" y="14410"/>
                  </a:lnTo>
                  <a:lnTo>
                    <a:pt x="10708" y="14410"/>
                  </a:lnTo>
                  <a:lnTo>
                    <a:pt x="10751" y="14395"/>
                  </a:lnTo>
                  <a:lnTo>
                    <a:pt x="10793" y="14363"/>
                  </a:lnTo>
                  <a:lnTo>
                    <a:pt x="10807" y="14316"/>
                  </a:lnTo>
                  <a:lnTo>
                    <a:pt x="10807" y="14269"/>
                  </a:lnTo>
                  <a:lnTo>
                    <a:pt x="10793" y="14222"/>
                  </a:lnTo>
                  <a:lnTo>
                    <a:pt x="10680" y="14144"/>
                  </a:lnTo>
                  <a:lnTo>
                    <a:pt x="10652" y="14128"/>
                  </a:lnTo>
                  <a:lnTo>
                    <a:pt x="10638" y="14128"/>
                  </a:lnTo>
                  <a:lnTo>
                    <a:pt x="10638" y="14144"/>
                  </a:lnTo>
                  <a:lnTo>
                    <a:pt x="10624" y="14160"/>
                  </a:lnTo>
                  <a:lnTo>
                    <a:pt x="10624" y="14191"/>
                  </a:lnTo>
                  <a:close/>
                  <a:moveTo>
                    <a:pt x="13474" y="15617"/>
                  </a:move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6" y="14583"/>
                  </a:lnTo>
                  <a:lnTo>
                    <a:pt x="12500" y="14567"/>
                  </a:lnTo>
                  <a:lnTo>
                    <a:pt x="12458" y="14567"/>
                  </a:lnTo>
                  <a:lnTo>
                    <a:pt x="12430" y="14598"/>
                  </a:lnTo>
                  <a:lnTo>
                    <a:pt x="12430" y="14630"/>
                  </a:lnTo>
                  <a:lnTo>
                    <a:pt x="12472" y="14802"/>
                  </a:lnTo>
                  <a:lnTo>
                    <a:pt x="12500" y="14865"/>
                  </a:lnTo>
                  <a:lnTo>
                    <a:pt x="12528" y="14912"/>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40" y="16870"/>
                  </a:lnTo>
                  <a:lnTo>
                    <a:pt x="7012" y="16917"/>
                  </a:lnTo>
                  <a:lnTo>
                    <a:pt x="6927" y="17042"/>
                  </a:lnTo>
                  <a:lnTo>
                    <a:pt x="6899" y="17089"/>
                  </a:lnTo>
                  <a:lnTo>
                    <a:pt x="6814" y="17136"/>
                  </a:lnTo>
                  <a:lnTo>
                    <a:pt x="6730" y="17214"/>
                  </a:lnTo>
                  <a:lnTo>
                    <a:pt x="6702" y="17246"/>
                  </a:lnTo>
                  <a:lnTo>
                    <a:pt x="6702" y="17308"/>
                  </a:lnTo>
                  <a:lnTo>
                    <a:pt x="6758" y="17559"/>
                  </a:lnTo>
                  <a:lnTo>
                    <a:pt x="6744" y="17606"/>
                  </a:lnTo>
                  <a:lnTo>
                    <a:pt x="6716" y="17731"/>
                  </a:lnTo>
                  <a:lnTo>
                    <a:pt x="6673" y="17841"/>
                  </a:lnTo>
                  <a:lnTo>
                    <a:pt x="6645" y="17888"/>
                  </a:lnTo>
                  <a:lnTo>
                    <a:pt x="6631" y="17935"/>
                  </a:lnTo>
                  <a:lnTo>
                    <a:pt x="6617" y="17997"/>
                  </a:lnTo>
                  <a:lnTo>
                    <a:pt x="6617" y="18185"/>
                  </a:lnTo>
                  <a:lnTo>
                    <a:pt x="6631" y="18232"/>
                  </a:lnTo>
                  <a:lnTo>
                    <a:pt x="6659" y="18295"/>
                  </a:lnTo>
                  <a:lnTo>
                    <a:pt x="6716" y="18358"/>
                  </a:lnTo>
                  <a:lnTo>
                    <a:pt x="6758" y="18373"/>
                  </a:lnTo>
                  <a:lnTo>
                    <a:pt x="6814" y="18373"/>
                  </a:lnTo>
                  <a:lnTo>
                    <a:pt x="6843" y="18342"/>
                  </a:lnTo>
                  <a:lnTo>
                    <a:pt x="6899" y="18326"/>
                  </a:lnTo>
                  <a:lnTo>
                    <a:pt x="6984" y="18326"/>
                  </a:lnTo>
                  <a:lnTo>
                    <a:pt x="7026" y="18311"/>
                  </a:lnTo>
                  <a:lnTo>
                    <a:pt x="7054" y="18264"/>
                  </a:lnTo>
                  <a:lnTo>
                    <a:pt x="7294" y="17308"/>
                  </a:lnTo>
                  <a:lnTo>
                    <a:pt x="7308" y="17183"/>
                  </a:lnTo>
                  <a:lnTo>
                    <a:pt x="7308" y="16870"/>
                  </a:lnTo>
                  <a:lnTo>
                    <a:pt x="7294" y="16807"/>
                  </a:lnTo>
                  <a:lnTo>
                    <a:pt x="7266" y="16760"/>
                  </a:lnTo>
                  <a:lnTo>
                    <a:pt x="7238" y="16729"/>
                  </a:lnTo>
                  <a:lnTo>
                    <a:pt x="7224" y="16729"/>
                  </a:lnTo>
                  <a:lnTo>
                    <a:pt x="7195" y="16744"/>
                  </a:lnTo>
                  <a:lnTo>
                    <a:pt x="7082" y="16823"/>
                  </a:lnTo>
                  <a:close/>
                  <a:moveTo>
                    <a:pt x="1298" y="7096"/>
                  </a:moveTo>
                  <a:lnTo>
                    <a:pt x="1312" y="7064"/>
                  </a:lnTo>
                  <a:lnTo>
                    <a:pt x="1326" y="7049"/>
                  </a:lnTo>
                  <a:lnTo>
                    <a:pt x="1354" y="7064"/>
                  </a:lnTo>
                  <a:lnTo>
                    <a:pt x="1369" y="7111"/>
                  </a:lnTo>
                  <a:lnTo>
                    <a:pt x="1369" y="7268"/>
                  </a:lnTo>
                  <a:lnTo>
                    <a:pt x="1397" y="7284"/>
                  </a:lnTo>
                  <a:lnTo>
                    <a:pt x="1467" y="7284"/>
                  </a:lnTo>
                  <a:lnTo>
                    <a:pt x="1495" y="7299"/>
                  </a:lnTo>
                  <a:lnTo>
                    <a:pt x="1538" y="7315"/>
                  </a:lnTo>
                  <a:lnTo>
                    <a:pt x="1566" y="7362"/>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848" y="8051"/>
                  </a:lnTo>
                  <a:lnTo>
                    <a:pt x="1891" y="8020"/>
                  </a:lnTo>
                  <a:lnTo>
                    <a:pt x="1933" y="8004"/>
                  </a:lnTo>
                  <a:lnTo>
                    <a:pt x="1975" y="7973"/>
                  </a:lnTo>
                  <a:lnTo>
                    <a:pt x="1989" y="7941"/>
                  </a:lnTo>
                  <a:lnTo>
                    <a:pt x="1989" y="7894"/>
                  </a:lnTo>
                  <a:lnTo>
                    <a:pt x="2018" y="7863"/>
                  </a:lnTo>
                  <a:lnTo>
                    <a:pt x="2046" y="7816"/>
                  </a:lnTo>
                  <a:lnTo>
                    <a:pt x="2046" y="7691"/>
                  </a:lnTo>
                  <a:lnTo>
                    <a:pt x="2018" y="7675"/>
                  </a:lnTo>
                  <a:lnTo>
                    <a:pt x="1947" y="7675"/>
                  </a:lnTo>
                  <a:lnTo>
                    <a:pt x="1919" y="7659"/>
                  </a:lnTo>
                  <a:lnTo>
                    <a:pt x="1919" y="7550"/>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37" y="6782"/>
                  </a:lnTo>
                  <a:lnTo>
                    <a:pt x="1651" y="6751"/>
                  </a:lnTo>
                  <a:lnTo>
                    <a:pt x="1679" y="6704"/>
                  </a:lnTo>
                  <a:lnTo>
                    <a:pt x="1679" y="6673"/>
                  </a:lnTo>
                  <a:lnTo>
                    <a:pt x="1665" y="6641"/>
                  </a:lnTo>
                  <a:lnTo>
                    <a:pt x="1580" y="6610"/>
                  </a:lnTo>
                  <a:lnTo>
                    <a:pt x="1495" y="6641"/>
                  </a:lnTo>
                  <a:lnTo>
                    <a:pt x="1467" y="6626"/>
                  </a:lnTo>
                  <a:lnTo>
                    <a:pt x="1453" y="6579"/>
                  </a:lnTo>
                  <a:lnTo>
                    <a:pt x="1453" y="6532"/>
                  </a:lnTo>
                  <a:lnTo>
                    <a:pt x="1481" y="6500"/>
                  </a:lnTo>
                  <a:lnTo>
                    <a:pt x="1481" y="6438"/>
                  </a:lnTo>
                  <a:lnTo>
                    <a:pt x="1397" y="6438"/>
                  </a:lnTo>
                  <a:lnTo>
                    <a:pt x="1369" y="6453"/>
                  </a:lnTo>
                  <a:lnTo>
                    <a:pt x="1340" y="6500"/>
                  </a:lnTo>
                  <a:lnTo>
                    <a:pt x="1326" y="6532"/>
                  </a:lnTo>
                  <a:lnTo>
                    <a:pt x="1256" y="6626"/>
                  </a:lnTo>
                  <a:lnTo>
                    <a:pt x="1242" y="6673"/>
                  </a:lnTo>
                  <a:lnTo>
                    <a:pt x="1227" y="6704"/>
                  </a:lnTo>
                  <a:lnTo>
                    <a:pt x="1227" y="6986"/>
                  </a:lnTo>
                  <a:lnTo>
                    <a:pt x="1242" y="7049"/>
                  </a:lnTo>
                  <a:lnTo>
                    <a:pt x="1256" y="7096"/>
                  </a:lnTo>
                  <a:lnTo>
                    <a:pt x="1284" y="7111"/>
                  </a:lnTo>
                  <a:lnTo>
                    <a:pt x="1298" y="7096"/>
                  </a:lnTo>
                  <a:close/>
                  <a:moveTo>
                    <a:pt x="21247" y="20128"/>
                  </a:moveTo>
                  <a:lnTo>
                    <a:pt x="21191" y="20143"/>
                  </a:lnTo>
                  <a:lnTo>
                    <a:pt x="21134" y="20128"/>
                  </a:lnTo>
                  <a:lnTo>
                    <a:pt x="21106" y="20112"/>
                  </a:lnTo>
                  <a:lnTo>
                    <a:pt x="21022" y="20018"/>
                  </a:lnTo>
                  <a:lnTo>
                    <a:pt x="21007" y="19987"/>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159"/>
                  </a:lnTo>
                  <a:lnTo>
                    <a:pt x="20951" y="20206"/>
                  </a:lnTo>
                  <a:lnTo>
                    <a:pt x="20880" y="20331"/>
                  </a:lnTo>
                  <a:lnTo>
                    <a:pt x="20866" y="20363"/>
                  </a:lnTo>
                  <a:lnTo>
                    <a:pt x="20866" y="20378"/>
                  </a:lnTo>
                  <a:lnTo>
                    <a:pt x="20895" y="20410"/>
                  </a:lnTo>
                  <a:lnTo>
                    <a:pt x="20937" y="20441"/>
                  </a:lnTo>
                  <a:lnTo>
                    <a:pt x="20965" y="20472"/>
                  </a:lnTo>
                  <a:lnTo>
                    <a:pt x="20979" y="20519"/>
                  </a:lnTo>
                  <a:lnTo>
                    <a:pt x="20979" y="20551"/>
                  </a:lnTo>
                  <a:lnTo>
                    <a:pt x="20993" y="20613"/>
                  </a:lnTo>
                  <a:lnTo>
                    <a:pt x="21022" y="20660"/>
                  </a:lnTo>
                  <a:lnTo>
                    <a:pt x="21050" y="20660"/>
                  </a:lnTo>
                  <a:lnTo>
                    <a:pt x="21092" y="20645"/>
                  </a:lnTo>
                  <a:lnTo>
                    <a:pt x="21149" y="20582"/>
                  </a:lnTo>
                  <a:lnTo>
                    <a:pt x="21177" y="20535"/>
                  </a:lnTo>
                  <a:lnTo>
                    <a:pt x="21191" y="20472"/>
                  </a:lnTo>
                  <a:lnTo>
                    <a:pt x="21191" y="20441"/>
                  </a:lnTo>
                  <a:lnTo>
                    <a:pt x="21219" y="20347"/>
                  </a:lnTo>
                  <a:lnTo>
                    <a:pt x="21360" y="20190"/>
                  </a:lnTo>
                  <a:lnTo>
                    <a:pt x="21374" y="20159"/>
                  </a:lnTo>
                  <a:lnTo>
                    <a:pt x="21360" y="20112"/>
                  </a:lnTo>
                  <a:lnTo>
                    <a:pt x="21332" y="20096"/>
                  </a:lnTo>
                  <a:lnTo>
                    <a:pt x="21276" y="20112"/>
                  </a:lnTo>
                  <a:lnTo>
                    <a:pt x="21247" y="20128"/>
                  </a:lnTo>
                  <a:close/>
                  <a:moveTo>
                    <a:pt x="3457" y="10401"/>
                  </a:moveTo>
                  <a:lnTo>
                    <a:pt x="3499" y="10401"/>
                  </a:lnTo>
                  <a:lnTo>
                    <a:pt x="3513" y="10385"/>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11" y="20645"/>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5"/>
                  </a:lnTo>
                  <a:lnTo>
                    <a:pt x="20909" y="20723"/>
                  </a:lnTo>
                  <a:lnTo>
                    <a:pt x="20880" y="20692"/>
                  </a:lnTo>
                  <a:lnTo>
                    <a:pt x="20838" y="20692"/>
                  </a:lnTo>
                  <a:lnTo>
                    <a:pt x="20782" y="20676"/>
                  </a:lnTo>
                  <a:lnTo>
                    <a:pt x="20739" y="20645"/>
                  </a:lnTo>
                  <a:close/>
                  <a:moveTo>
                    <a:pt x="2864" y="9774"/>
                  </a:moveTo>
                  <a:lnTo>
                    <a:pt x="2836" y="9821"/>
                  </a:lnTo>
                  <a:lnTo>
                    <a:pt x="2822" y="9868"/>
                  </a:lnTo>
                  <a:lnTo>
                    <a:pt x="2822" y="10009"/>
                  </a:lnTo>
                  <a:lnTo>
                    <a:pt x="2850" y="10040"/>
                  </a:lnTo>
                  <a:lnTo>
                    <a:pt x="2935" y="10040"/>
                  </a:lnTo>
                  <a:lnTo>
                    <a:pt x="2963" y="10009"/>
                  </a:lnTo>
                  <a:lnTo>
                    <a:pt x="2963" y="9946"/>
                  </a:lnTo>
                  <a:lnTo>
                    <a:pt x="2949" y="9884"/>
                  </a:lnTo>
                  <a:lnTo>
                    <a:pt x="2920" y="9790"/>
                  </a:lnTo>
                  <a:lnTo>
                    <a:pt x="2892" y="9758"/>
                  </a:lnTo>
                  <a:lnTo>
                    <a:pt x="2878" y="9758"/>
                  </a:lnTo>
                  <a:lnTo>
                    <a:pt x="2864" y="9774"/>
                  </a:lnTo>
                  <a:close/>
                  <a:moveTo>
                    <a:pt x="16126" y="11058"/>
                  </a:moveTo>
                  <a:lnTo>
                    <a:pt x="16154" y="11152"/>
                  </a:lnTo>
                  <a:lnTo>
                    <a:pt x="16154" y="11168"/>
                  </a:lnTo>
                  <a:lnTo>
                    <a:pt x="16196" y="11168"/>
                  </a:lnTo>
                  <a:lnTo>
                    <a:pt x="16239" y="11137"/>
                  </a:lnTo>
                  <a:lnTo>
                    <a:pt x="16267" y="11105"/>
                  </a:lnTo>
                  <a:lnTo>
                    <a:pt x="16281" y="11043"/>
                  </a:lnTo>
                  <a:lnTo>
                    <a:pt x="16281" y="10902"/>
                  </a:lnTo>
                  <a:lnTo>
                    <a:pt x="16239" y="10902"/>
                  </a:lnTo>
                  <a:lnTo>
                    <a:pt x="16140" y="10933"/>
                  </a:lnTo>
                  <a:lnTo>
                    <a:pt x="16112" y="10949"/>
                  </a:lnTo>
                  <a:lnTo>
                    <a:pt x="16112" y="10964"/>
                  </a:lnTo>
                  <a:lnTo>
                    <a:pt x="16098" y="10996"/>
                  </a:lnTo>
                  <a:lnTo>
                    <a:pt x="16112" y="11011"/>
                  </a:lnTo>
                  <a:lnTo>
                    <a:pt x="16126" y="11058"/>
                  </a:lnTo>
                  <a:close/>
                  <a:moveTo>
                    <a:pt x="2920" y="9476"/>
                  </a:moveTo>
                  <a:lnTo>
                    <a:pt x="2892" y="9445"/>
                  </a:lnTo>
                  <a:lnTo>
                    <a:pt x="2864" y="9445"/>
                  </a:lnTo>
                  <a:lnTo>
                    <a:pt x="2850" y="9461"/>
                  </a:lnTo>
                  <a:lnTo>
                    <a:pt x="2808" y="9476"/>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97"/>
                  </a:lnTo>
                  <a:lnTo>
                    <a:pt x="16267" y="15429"/>
                  </a:lnTo>
                  <a:lnTo>
                    <a:pt x="16394" y="15523"/>
                  </a:lnTo>
                  <a:lnTo>
                    <a:pt x="16422" y="15617"/>
                  </a:lnTo>
                  <a:lnTo>
                    <a:pt x="16422" y="15679"/>
                  </a:lnTo>
                  <a:lnTo>
                    <a:pt x="16436" y="15695"/>
                  </a:lnTo>
                  <a:lnTo>
                    <a:pt x="16465" y="15711"/>
                  </a:lnTo>
                  <a:lnTo>
                    <a:pt x="16592" y="15711"/>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306"/>
                  </a:lnTo>
                  <a:lnTo>
                    <a:pt x="18200" y="16259"/>
                  </a:lnTo>
                  <a:lnTo>
                    <a:pt x="18172" y="16227"/>
                  </a:lnTo>
                  <a:lnTo>
                    <a:pt x="18059" y="16196"/>
                  </a:lnTo>
                  <a:lnTo>
                    <a:pt x="18031" y="16165"/>
                  </a:lnTo>
                  <a:lnTo>
                    <a:pt x="18016" y="16118"/>
                  </a:lnTo>
                  <a:lnTo>
                    <a:pt x="18016" y="16024"/>
                  </a:lnTo>
                  <a:lnTo>
                    <a:pt x="18045" y="15977"/>
                  </a:lnTo>
                  <a:lnTo>
                    <a:pt x="18059" y="15961"/>
                  </a:lnTo>
                  <a:lnTo>
                    <a:pt x="18059" y="15945"/>
                  </a:lnTo>
                  <a:lnTo>
                    <a:pt x="18031" y="15930"/>
                  </a:lnTo>
                  <a:lnTo>
                    <a:pt x="17932" y="15883"/>
                  </a:lnTo>
                  <a:lnTo>
                    <a:pt x="17875" y="15851"/>
                  </a:lnTo>
                  <a:lnTo>
                    <a:pt x="17847" y="15804"/>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579" y="16807"/>
                  </a:lnTo>
                  <a:lnTo>
                    <a:pt x="17551" y="16682"/>
                  </a:lnTo>
                  <a:lnTo>
                    <a:pt x="17537"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789" y="17058"/>
                  </a:lnTo>
                  <a:lnTo>
                    <a:pt x="16747" y="17042"/>
                  </a:lnTo>
                  <a:lnTo>
                    <a:pt x="16718" y="17011"/>
                  </a:lnTo>
                  <a:lnTo>
                    <a:pt x="16718" y="16979"/>
                  </a:lnTo>
                  <a:lnTo>
                    <a:pt x="16747" y="16917"/>
                  </a:lnTo>
                  <a:lnTo>
                    <a:pt x="16803" y="16807"/>
                  </a:lnTo>
                  <a:lnTo>
                    <a:pt x="16817" y="16760"/>
                  </a:lnTo>
                  <a:lnTo>
                    <a:pt x="16817" y="16713"/>
                  </a:lnTo>
                  <a:lnTo>
                    <a:pt x="16803" y="16697"/>
                  </a:lnTo>
                  <a:lnTo>
                    <a:pt x="16789" y="16697"/>
                  </a:lnTo>
                  <a:lnTo>
                    <a:pt x="16620" y="16650"/>
                  </a:lnTo>
                  <a:lnTo>
                    <a:pt x="16507" y="16635"/>
                  </a:lnTo>
                  <a:lnTo>
                    <a:pt x="16436" y="16635"/>
                  </a:lnTo>
                  <a:lnTo>
                    <a:pt x="16267" y="16760"/>
                  </a:lnTo>
                  <a:lnTo>
                    <a:pt x="16168" y="16807"/>
                  </a:lnTo>
                  <a:lnTo>
                    <a:pt x="16084" y="16870"/>
                  </a:lnTo>
                  <a:lnTo>
                    <a:pt x="16055" y="16917"/>
                  </a:lnTo>
                  <a:lnTo>
                    <a:pt x="16041" y="16948"/>
                  </a:lnTo>
                  <a:lnTo>
                    <a:pt x="16013" y="16995"/>
                  </a:lnTo>
                  <a:lnTo>
                    <a:pt x="15971" y="17011"/>
                  </a:lnTo>
                  <a:lnTo>
                    <a:pt x="15886" y="16979"/>
                  </a:lnTo>
                  <a:lnTo>
                    <a:pt x="15858" y="16964"/>
                  </a:lnTo>
                  <a:lnTo>
                    <a:pt x="15801" y="16948"/>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485"/>
                  </a:lnTo>
                  <a:lnTo>
                    <a:pt x="14503" y="19532"/>
                  </a:lnTo>
                  <a:lnTo>
                    <a:pt x="14532" y="19579"/>
                  </a:lnTo>
                  <a:lnTo>
                    <a:pt x="14588" y="19658"/>
                  </a:lnTo>
                  <a:lnTo>
                    <a:pt x="14630" y="19689"/>
                  </a:lnTo>
                  <a:lnTo>
                    <a:pt x="14715" y="19689"/>
                  </a:lnTo>
                  <a:lnTo>
                    <a:pt x="14814" y="19673"/>
                  </a:lnTo>
                  <a:lnTo>
                    <a:pt x="14927" y="19642"/>
                  </a:lnTo>
                  <a:lnTo>
                    <a:pt x="15025" y="19595"/>
                  </a:lnTo>
                  <a:lnTo>
                    <a:pt x="15068" y="19564"/>
                  </a:lnTo>
                  <a:lnTo>
                    <a:pt x="15110" y="19548"/>
                  </a:lnTo>
                  <a:lnTo>
                    <a:pt x="15195" y="19548"/>
                  </a:lnTo>
                  <a:lnTo>
                    <a:pt x="15308" y="19517"/>
                  </a:lnTo>
                  <a:lnTo>
                    <a:pt x="15406" y="19485"/>
                  </a:lnTo>
                  <a:lnTo>
                    <a:pt x="15449" y="19454"/>
                  </a:lnTo>
                  <a:lnTo>
                    <a:pt x="15477" y="19391"/>
                  </a:lnTo>
                  <a:lnTo>
                    <a:pt x="15505" y="19360"/>
                  </a:lnTo>
                  <a:lnTo>
                    <a:pt x="15745" y="19266"/>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16" y="19689"/>
                  </a:lnTo>
                  <a:lnTo>
                    <a:pt x="16972" y="19705"/>
                  </a:lnTo>
                  <a:lnTo>
                    <a:pt x="17085" y="19893"/>
                  </a:lnTo>
                  <a:lnTo>
                    <a:pt x="17142" y="19955"/>
                  </a:lnTo>
                  <a:lnTo>
                    <a:pt x="17226" y="20034"/>
                  </a:lnTo>
                  <a:lnTo>
                    <a:pt x="17339" y="20128"/>
                  </a:lnTo>
                  <a:lnTo>
                    <a:pt x="17452" y="20175"/>
                  </a:lnTo>
                  <a:lnTo>
                    <a:pt x="17551" y="20206"/>
                  </a:lnTo>
                  <a:lnTo>
                    <a:pt x="17593" y="20222"/>
                  </a:lnTo>
                  <a:lnTo>
                    <a:pt x="17650" y="20206"/>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256" y="20081"/>
                  </a:lnTo>
                  <a:lnTo>
                    <a:pt x="18285" y="20065"/>
                  </a:lnTo>
                  <a:lnTo>
                    <a:pt x="18285" y="19987"/>
                  </a:lnTo>
                  <a:lnTo>
                    <a:pt x="18299" y="19924"/>
                  </a:lnTo>
                  <a:lnTo>
                    <a:pt x="18313" y="19877"/>
                  </a:lnTo>
                  <a:lnTo>
                    <a:pt x="18397" y="19673"/>
                  </a:lnTo>
                  <a:lnTo>
                    <a:pt x="18454" y="19564"/>
                  </a:lnTo>
                  <a:lnTo>
                    <a:pt x="18609" y="19063"/>
                  </a:lnTo>
                  <a:lnTo>
                    <a:pt x="18637" y="18937"/>
                  </a:lnTo>
                  <a:lnTo>
                    <a:pt x="18637" y="18373"/>
                  </a:lnTo>
                  <a:lnTo>
                    <a:pt x="18623" y="18326"/>
                  </a:lnTo>
                  <a:lnTo>
                    <a:pt x="18595" y="18279"/>
                  </a:lnTo>
                  <a:lnTo>
                    <a:pt x="18482" y="18201"/>
                  </a:lnTo>
                  <a:lnTo>
                    <a:pt x="18440" y="18154"/>
                  </a:lnTo>
                  <a:lnTo>
                    <a:pt x="18411" y="18107"/>
                  </a:lnTo>
                  <a:lnTo>
                    <a:pt x="18383" y="17997"/>
                  </a:lnTo>
                  <a:close/>
                  <a:moveTo>
                    <a:pt x="17791" y="20613"/>
                  </a:moveTo>
                  <a:lnTo>
                    <a:pt x="17777" y="20629"/>
                  </a:lnTo>
                  <a:lnTo>
                    <a:pt x="17763" y="20629"/>
                  </a:lnTo>
                  <a:lnTo>
                    <a:pt x="17748" y="20660"/>
                  </a:lnTo>
                  <a:lnTo>
                    <a:pt x="17763" y="20676"/>
                  </a:lnTo>
                  <a:lnTo>
                    <a:pt x="17791" y="20785"/>
                  </a:lnTo>
                  <a:lnTo>
                    <a:pt x="17805" y="20911"/>
                  </a:lnTo>
                  <a:lnTo>
                    <a:pt x="17805" y="20942"/>
                  </a:lnTo>
                  <a:lnTo>
                    <a:pt x="17819" y="20989"/>
                  </a:lnTo>
                  <a:lnTo>
                    <a:pt x="17904" y="21052"/>
                  </a:lnTo>
                  <a:lnTo>
                    <a:pt x="17946" y="21052"/>
                  </a:lnTo>
                  <a:lnTo>
                    <a:pt x="17974" y="21020"/>
                  </a:lnTo>
                  <a:lnTo>
                    <a:pt x="17988" y="20973"/>
                  </a:lnTo>
                  <a:lnTo>
                    <a:pt x="18073" y="20754"/>
                  </a:lnTo>
                  <a:lnTo>
                    <a:pt x="18087" y="20629"/>
                  </a:lnTo>
                  <a:lnTo>
                    <a:pt x="18087" y="20582"/>
                  </a:lnTo>
                  <a:lnTo>
                    <a:pt x="18073" y="20566"/>
                  </a:lnTo>
                  <a:lnTo>
                    <a:pt x="18031" y="20566"/>
                  </a:lnTo>
                  <a:lnTo>
                    <a:pt x="18002" y="20598"/>
                  </a:lnTo>
                  <a:lnTo>
                    <a:pt x="17946" y="20613"/>
                  </a:lnTo>
                  <a:lnTo>
                    <a:pt x="17791" y="20613"/>
                  </a:lnTo>
                  <a:close/>
                  <a:moveTo>
                    <a:pt x="17480" y="7503"/>
                  </a:moveTo>
                  <a:lnTo>
                    <a:pt x="17466" y="7472"/>
                  </a:lnTo>
                  <a:lnTo>
                    <a:pt x="17466" y="7534"/>
                  </a:lnTo>
                  <a:lnTo>
                    <a:pt x="17452" y="7644"/>
                  </a:lnTo>
                  <a:lnTo>
                    <a:pt x="17410" y="7769"/>
                  </a:lnTo>
                  <a:lnTo>
                    <a:pt x="17410" y="7816"/>
                  </a:lnTo>
                  <a:lnTo>
                    <a:pt x="17424" y="7879"/>
                  </a:lnTo>
                  <a:lnTo>
                    <a:pt x="17452" y="7973"/>
                  </a:lnTo>
                  <a:lnTo>
                    <a:pt x="17466" y="8035"/>
                  </a:lnTo>
                  <a:lnTo>
                    <a:pt x="17466" y="8756"/>
                  </a:lnTo>
                  <a:lnTo>
                    <a:pt x="17480" y="8803"/>
                  </a:lnTo>
                  <a:lnTo>
                    <a:pt x="17523" y="8834"/>
                  </a:lnTo>
                  <a:lnTo>
                    <a:pt x="17621" y="8881"/>
                  </a:lnTo>
                  <a:lnTo>
                    <a:pt x="17650" y="8881"/>
                  </a:lnTo>
                  <a:lnTo>
                    <a:pt x="17636" y="8850"/>
                  </a:lnTo>
                  <a:lnTo>
                    <a:pt x="17565" y="8725"/>
                  </a:lnTo>
                  <a:lnTo>
                    <a:pt x="17537" y="8662"/>
                  </a:lnTo>
                  <a:lnTo>
                    <a:pt x="17537" y="8521"/>
                  </a:lnTo>
                  <a:lnTo>
                    <a:pt x="17551" y="8458"/>
                  </a:lnTo>
                  <a:lnTo>
                    <a:pt x="17579" y="8411"/>
                  </a:lnTo>
                  <a:lnTo>
                    <a:pt x="17607" y="8380"/>
                  </a:lnTo>
                  <a:lnTo>
                    <a:pt x="17621" y="8380"/>
                  </a:lnTo>
                  <a:lnTo>
                    <a:pt x="17650" y="8411"/>
                  </a:lnTo>
                  <a:lnTo>
                    <a:pt x="17650" y="8380"/>
                  </a:lnTo>
                  <a:lnTo>
                    <a:pt x="17551" y="7879"/>
                  </a:lnTo>
                  <a:lnTo>
                    <a:pt x="17537" y="7753"/>
                  </a:lnTo>
                  <a:lnTo>
                    <a:pt x="17537" y="7738"/>
                  </a:lnTo>
                  <a:lnTo>
                    <a:pt x="17509" y="7612"/>
                  </a:lnTo>
                  <a:lnTo>
                    <a:pt x="17480" y="7503"/>
                  </a:lnTo>
                  <a:close/>
                  <a:moveTo>
                    <a:pt x="17353" y="9163"/>
                  </a:moveTo>
                  <a:lnTo>
                    <a:pt x="17325" y="9257"/>
                  </a:lnTo>
                  <a:lnTo>
                    <a:pt x="17325" y="9367"/>
                  </a:lnTo>
                  <a:lnTo>
                    <a:pt x="17297" y="9492"/>
                  </a:lnTo>
                  <a:lnTo>
                    <a:pt x="17255" y="9586"/>
                  </a:lnTo>
                  <a:lnTo>
                    <a:pt x="17255" y="9680"/>
                  </a:lnTo>
                  <a:lnTo>
                    <a:pt x="17269" y="9696"/>
                  </a:lnTo>
                  <a:lnTo>
                    <a:pt x="17283" y="9680"/>
                  </a:lnTo>
                  <a:lnTo>
                    <a:pt x="17353" y="9555"/>
                  </a:lnTo>
                  <a:lnTo>
                    <a:pt x="17382" y="9539"/>
                  </a:lnTo>
                  <a:lnTo>
                    <a:pt x="17410" y="9539"/>
                  </a:lnTo>
                  <a:lnTo>
                    <a:pt x="17438" y="9555"/>
                  </a:lnTo>
                  <a:lnTo>
                    <a:pt x="17509" y="9633"/>
                  </a:lnTo>
                  <a:lnTo>
                    <a:pt x="17523" y="9633"/>
                  </a:lnTo>
                  <a:lnTo>
                    <a:pt x="17551" y="9602"/>
                  </a:lnTo>
                  <a:lnTo>
                    <a:pt x="17607" y="9508"/>
                  </a:lnTo>
                  <a:lnTo>
                    <a:pt x="17650" y="9476"/>
                  </a:lnTo>
                  <a:lnTo>
                    <a:pt x="17692" y="9461"/>
                  </a:lnTo>
                  <a:lnTo>
                    <a:pt x="17777" y="9382"/>
                  </a:lnTo>
                  <a:lnTo>
                    <a:pt x="17847" y="9304"/>
                  </a:lnTo>
                  <a:lnTo>
                    <a:pt x="17847" y="9288"/>
                  </a:lnTo>
                  <a:lnTo>
                    <a:pt x="17833" y="9273"/>
                  </a:lnTo>
                  <a:lnTo>
                    <a:pt x="17791" y="9273"/>
                  </a:lnTo>
                  <a:lnTo>
                    <a:pt x="17678" y="9257"/>
                  </a:lnTo>
                  <a:lnTo>
                    <a:pt x="17579" y="9226"/>
                  </a:lnTo>
                  <a:lnTo>
                    <a:pt x="17480" y="9163"/>
                  </a:lnTo>
                  <a:lnTo>
                    <a:pt x="17438" y="9147"/>
                  </a:lnTo>
                  <a:lnTo>
                    <a:pt x="17396" y="9147"/>
                  </a:lnTo>
                  <a:lnTo>
                    <a:pt x="17353" y="9163"/>
                  </a:lnTo>
                  <a:close/>
                  <a:moveTo>
                    <a:pt x="17198" y="10056"/>
                  </a:moveTo>
                  <a:lnTo>
                    <a:pt x="17156" y="10181"/>
                  </a:lnTo>
                  <a:lnTo>
                    <a:pt x="17142" y="10213"/>
                  </a:lnTo>
                  <a:lnTo>
                    <a:pt x="17114" y="10260"/>
                  </a:lnTo>
                  <a:lnTo>
                    <a:pt x="17071" y="10307"/>
                  </a:lnTo>
                  <a:lnTo>
                    <a:pt x="17029" y="10322"/>
                  </a:lnTo>
                  <a:lnTo>
                    <a:pt x="16930" y="10385"/>
                  </a:lnTo>
                  <a:lnTo>
                    <a:pt x="16747" y="10542"/>
                  </a:lnTo>
                  <a:lnTo>
                    <a:pt x="16704" y="10573"/>
                  </a:lnTo>
                  <a:lnTo>
                    <a:pt x="16620" y="10573"/>
                  </a:lnTo>
                  <a:lnTo>
                    <a:pt x="16507" y="10604"/>
                  </a:lnTo>
                  <a:lnTo>
                    <a:pt x="16408" y="10636"/>
                  </a:lnTo>
                  <a:lnTo>
                    <a:pt x="16366" y="10667"/>
                  </a:lnTo>
                  <a:lnTo>
                    <a:pt x="16352" y="10698"/>
                  </a:lnTo>
                  <a:lnTo>
                    <a:pt x="16380" y="10792"/>
                  </a:lnTo>
                  <a:lnTo>
                    <a:pt x="16408" y="10902"/>
                  </a:lnTo>
                  <a:lnTo>
                    <a:pt x="16436" y="10933"/>
                  </a:lnTo>
                  <a:lnTo>
                    <a:pt x="16450" y="10933"/>
                  </a:lnTo>
                  <a:lnTo>
                    <a:pt x="16521" y="10855"/>
                  </a:lnTo>
                  <a:lnTo>
                    <a:pt x="16563" y="10823"/>
                  </a:lnTo>
                  <a:lnTo>
                    <a:pt x="16606" y="10808"/>
                  </a:lnTo>
                  <a:lnTo>
                    <a:pt x="16690" y="10761"/>
                  </a:lnTo>
                  <a:lnTo>
                    <a:pt x="16704" y="10777"/>
                  </a:lnTo>
                  <a:lnTo>
                    <a:pt x="16718" y="10777"/>
                  </a:lnTo>
                  <a:lnTo>
                    <a:pt x="16747" y="10761"/>
                  </a:lnTo>
                  <a:lnTo>
                    <a:pt x="16803" y="10698"/>
                  </a:lnTo>
                  <a:lnTo>
                    <a:pt x="16845" y="10667"/>
                  </a:lnTo>
                  <a:lnTo>
                    <a:pt x="16874" y="10651"/>
                  </a:lnTo>
                  <a:lnTo>
                    <a:pt x="17184" y="10651"/>
                  </a:lnTo>
                  <a:lnTo>
                    <a:pt x="17212" y="10620"/>
                  </a:lnTo>
                  <a:lnTo>
                    <a:pt x="17240" y="10573"/>
                  </a:lnTo>
                  <a:lnTo>
                    <a:pt x="17255" y="10510"/>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0" y="9868"/>
                  </a:lnTo>
                  <a:lnTo>
                    <a:pt x="17198" y="10056"/>
                  </a:lnTo>
                  <a:close/>
                </a:path>
              </a:pathLst>
            </a:custGeom>
            <a:solidFill>
              <a:srgbClr val="DDDDDD"/>
            </a:solidFill>
            <a:ln w="12700" cap="flat">
              <a:noFill/>
              <a:miter lim="400000"/>
            </a:ln>
            <a:effectLst/>
          </p:spPr>
          <p:txBody>
            <a:bodyPr wrap="square" lIns="50800" tIns="50800" rIns="50800" bIns="50800" numCol="1" anchor="t">
              <a:noAutofit/>
            </a:bodyPr>
            <a:lstStyle/>
            <a:p>
              <a:pPr defTabSz="642937">
                <a:defRPr sz="2400" b="1">
                  <a:solidFill>
                    <a:srgbClr val="FFFFFF"/>
                  </a:solidFill>
                  <a:latin typeface="Arial"/>
                  <a:ea typeface="Arial"/>
                  <a:cs typeface="Arial"/>
                  <a:sym typeface="Arial"/>
                </a:defRPr>
              </a:pPr>
              <a:endParaRPr sz="2400" b="1">
                <a:solidFill>
                  <a:srgbClr val="FFFFFF"/>
                </a:solidFill>
                <a:ea typeface="Arial"/>
                <a:cs typeface="Arial"/>
                <a:sym typeface="Arial"/>
              </a:endParaRPr>
            </a:p>
          </p:txBody>
        </p:sp>
        <p:sp>
          <p:nvSpPr>
            <p:cNvPr id="34" name="Shape 564"/>
            <p:cNvSpPr/>
            <p:nvPr/>
          </p:nvSpPr>
          <p:spPr>
            <a:xfrm>
              <a:off x="0" y="69682"/>
              <a:ext cx="5135614" cy="7010080"/>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403" y="2433"/>
                  </a:lnTo>
                  <a:lnTo>
                    <a:pt x="16481" y="2419"/>
                  </a:lnTo>
                  <a:lnTo>
                    <a:pt x="16725" y="2419"/>
                  </a:lnTo>
                  <a:lnTo>
                    <a:pt x="16793" y="2433"/>
                  </a:lnTo>
                  <a:lnTo>
                    <a:pt x="16842" y="2455"/>
                  </a:lnTo>
                  <a:lnTo>
                    <a:pt x="16891" y="2491"/>
                  </a:lnTo>
                  <a:lnTo>
                    <a:pt x="16920" y="2548"/>
                  </a:lnTo>
                  <a:lnTo>
                    <a:pt x="16969" y="2598"/>
                  </a:lnTo>
                  <a:lnTo>
                    <a:pt x="16999" y="2634"/>
                  </a:lnTo>
                  <a:lnTo>
                    <a:pt x="17096" y="2705"/>
                  </a:lnTo>
                  <a:lnTo>
                    <a:pt x="17116" y="2763"/>
                  </a:lnTo>
                  <a:lnTo>
                    <a:pt x="17165" y="2798"/>
                  </a:lnTo>
                  <a:lnTo>
                    <a:pt x="17194" y="2870"/>
                  </a:lnTo>
                  <a:lnTo>
                    <a:pt x="17194" y="3035"/>
                  </a:lnTo>
                  <a:lnTo>
                    <a:pt x="17165" y="3085"/>
                  </a:lnTo>
                  <a:lnTo>
                    <a:pt x="17165" y="3228"/>
                  </a:lnTo>
                  <a:lnTo>
                    <a:pt x="17194" y="3228"/>
                  </a:lnTo>
                  <a:lnTo>
                    <a:pt x="17243" y="3249"/>
                  </a:lnTo>
                  <a:lnTo>
                    <a:pt x="17341" y="3249"/>
                  </a:lnTo>
                  <a:lnTo>
                    <a:pt x="17360" y="3264"/>
                  </a:lnTo>
                  <a:lnTo>
                    <a:pt x="17409" y="3264"/>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438" y="3593"/>
                  </a:lnTo>
                  <a:lnTo>
                    <a:pt x="17487" y="3571"/>
                  </a:lnTo>
                  <a:lnTo>
                    <a:pt x="17536" y="3536"/>
                  </a:lnTo>
                  <a:lnTo>
                    <a:pt x="17565" y="3521"/>
                  </a:lnTo>
                  <a:lnTo>
                    <a:pt x="17585" y="3500"/>
                  </a:lnTo>
                  <a:lnTo>
                    <a:pt x="17585" y="3485"/>
                  </a:lnTo>
                  <a:lnTo>
                    <a:pt x="17614" y="3464"/>
                  </a:lnTo>
                  <a:lnTo>
                    <a:pt x="17663" y="3464"/>
                  </a:lnTo>
                  <a:lnTo>
                    <a:pt x="17682" y="3450"/>
                  </a:lnTo>
                  <a:lnTo>
                    <a:pt x="17731" y="3485"/>
                  </a:lnTo>
                  <a:lnTo>
                    <a:pt x="17731" y="3607"/>
                  </a:lnTo>
                  <a:lnTo>
                    <a:pt x="17712" y="3664"/>
                  </a:lnTo>
                  <a:lnTo>
                    <a:pt x="17682" y="3679"/>
                  </a:lnTo>
                  <a:lnTo>
                    <a:pt x="17634" y="3679"/>
                  </a:lnTo>
                  <a:lnTo>
                    <a:pt x="17614" y="3700"/>
                  </a:lnTo>
                  <a:lnTo>
                    <a:pt x="17565" y="3715"/>
                  </a:lnTo>
                  <a:lnTo>
                    <a:pt x="17507" y="3736"/>
                  </a:lnTo>
                  <a:lnTo>
                    <a:pt x="17438" y="3786"/>
                  </a:lnTo>
                  <a:lnTo>
                    <a:pt x="17389" y="3808"/>
                  </a:lnTo>
                  <a:lnTo>
                    <a:pt x="17360" y="3843"/>
                  </a:lnTo>
                  <a:lnTo>
                    <a:pt x="17360" y="3901"/>
                  </a:lnTo>
                  <a:lnTo>
                    <a:pt x="17341" y="3972"/>
                  </a:lnTo>
                  <a:lnTo>
                    <a:pt x="17311" y="404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66"/>
                  </a:lnTo>
                  <a:lnTo>
                    <a:pt x="17634" y="4602"/>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523" y="4996"/>
                  </a:lnTo>
                  <a:lnTo>
                    <a:pt x="18591" y="4981"/>
                  </a:lnTo>
                  <a:lnTo>
                    <a:pt x="18747" y="4981"/>
                  </a:lnTo>
                  <a:lnTo>
                    <a:pt x="18796" y="4996"/>
                  </a:lnTo>
                  <a:lnTo>
                    <a:pt x="18816" y="5017"/>
                  </a:lnTo>
                  <a:lnTo>
                    <a:pt x="18845" y="5031"/>
                  </a:lnTo>
                  <a:lnTo>
                    <a:pt x="18865" y="5053"/>
                  </a:lnTo>
                  <a:lnTo>
                    <a:pt x="18865" y="5067"/>
                  </a:lnTo>
                  <a:lnTo>
                    <a:pt x="18894" y="5067"/>
                  </a:lnTo>
                  <a:lnTo>
                    <a:pt x="18913" y="5089"/>
                  </a:lnTo>
                  <a:lnTo>
                    <a:pt x="19109" y="5089"/>
                  </a:lnTo>
                  <a:lnTo>
                    <a:pt x="19187" y="5067"/>
                  </a:lnTo>
                  <a:lnTo>
                    <a:pt x="19207" y="5067"/>
                  </a:lnTo>
                  <a:lnTo>
                    <a:pt x="19255" y="5053"/>
                  </a:lnTo>
                  <a:lnTo>
                    <a:pt x="19314" y="5031"/>
                  </a:lnTo>
                  <a:lnTo>
                    <a:pt x="19363" y="4996"/>
                  </a:lnTo>
                  <a:lnTo>
                    <a:pt x="19382" y="4960"/>
                  </a:lnTo>
                  <a:lnTo>
                    <a:pt x="19382" y="4731"/>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906" y="3106"/>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55" y="2691"/>
                  </a:lnTo>
                  <a:lnTo>
                    <a:pt x="20955" y="2655"/>
                  </a:lnTo>
                  <a:lnTo>
                    <a:pt x="20936" y="2619"/>
                  </a:lnTo>
                  <a:lnTo>
                    <a:pt x="20789" y="2619"/>
                  </a:lnTo>
                  <a:lnTo>
                    <a:pt x="20760" y="2634"/>
                  </a:lnTo>
                  <a:lnTo>
                    <a:pt x="20760" y="2619"/>
                  </a:lnTo>
                  <a:lnTo>
                    <a:pt x="20809" y="2598"/>
                  </a:lnTo>
                  <a:lnTo>
                    <a:pt x="20906" y="2562"/>
                  </a:lnTo>
                  <a:lnTo>
                    <a:pt x="21004" y="2548"/>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0906" y="2312"/>
                  </a:lnTo>
                  <a:lnTo>
                    <a:pt x="20887" y="2326"/>
                  </a:lnTo>
                  <a:lnTo>
                    <a:pt x="20858" y="2326"/>
                  </a:lnTo>
                  <a:lnTo>
                    <a:pt x="20858" y="2312"/>
                  </a:lnTo>
                  <a:lnTo>
                    <a:pt x="20887" y="2290"/>
                  </a:lnTo>
                  <a:lnTo>
                    <a:pt x="20936"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61"/>
                  </a:lnTo>
                  <a:lnTo>
                    <a:pt x="21033" y="1839"/>
                  </a:lnTo>
                  <a:lnTo>
                    <a:pt x="21033" y="1804"/>
                  </a:lnTo>
                  <a:lnTo>
                    <a:pt x="21004" y="1789"/>
                  </a:lnTo>
                  <a:lnTo>
                    <a:pt x="20985" y="1789"/>
                  </a:lnTo>
                  <a:lnTo>
                    <a:pt x="20936" y="1768"/>
                  </a:lnTo>
                  <a:lnTo>
                    <a:pt x="20906" y="1753"/>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369" y="1446"/>
                  </a:lnTo>
                  <a:lnTo>
                    <a:pt x="20340" y="1424"/>
                  </a:lnTo>
                  <a:lnTo>
                    <a:pt x="20340" y="1410"/>
                  </a:lnTo>
                  <a:lnTo>
                    <a:pt x="20320" y="1410"/>
                  </a:lnTo>
                  <a:lnTo>
                    <a:pt x="20291" y="1388"/>
                  </a:lnTo>
                  <a:lnTo>
                    <a:pt x="20144" y="1388"/>
                  </a:lnTo>
                  <a:lnTo>
                    <a:pt x="20076" y="1317"/>
                  </a:lnTo>
                  <a:lnTo>
                    <a:pt x="20047" y="1245"/>
                  </a:lnTo>
                  <a:lnTo>
                    <a:pt x="20027" y="1152"/>
                  </a:lnTo>
                  <a:lnTo>
                    <a:pt x="20027" y="1009"/>
                  </a:lnTo>
                  <a:lnTo>
                    <a:pt x="19998" y="959"/>
                  </a:lnTo>
                  <a:lnTo>
                    <a:pt x="19978" y="923"/>
                  </a:lnTo>
                  <a:lnTo>
                    <a:pt x="19978" y="866"/>
                  </a:lnTo>
                  <a:lnTo>
                    <a:pt x="19998" y="794"/>
                  </a:lnTo>
                  <a:lnTo>
                    <a:pt x="19998" y="723"/>
                  </a:lnTo>
                  <a:lnTo>
                    <a:pt x="19978" y="701"/>
                  </a:lnTo>
                  <a:lnTo>
                    <a:pt x="19949" y="701"/>
                  </a:lnTo>
                  <a:lnTo>
                    <a:pt x="19929" y="687"/>
                  </a:lnTo>
                  <a:lnTo>
                    <a:pt x="19881" y="687"/>
                  </a:lnTo>
                  <a:lnTo>
                    <a:pt x="19851"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480" y="938"/>
                  </a:lnTo>
                  <a:lnTo>
                    <a:pt x="19461" y="959"/>
                  </a:lnTo>
                  <a:lnTo>
                    <a:pt x="19461" y="938"/>
                  </a:lnTo>
                  <a:lnTo>
                    <a:pt x="19431" y="938"/>
                  </a:lnTo>
                  <a:lnTo>
                    <a:pt x="19382" y="902"/>
                  </a:lnTo>
                  <a:lnTo>
                    <a:pt x="19334" y="902"/>
                  </a:lnTo>
                  <a:lnTo>
                    <a:pt x="19314" y="923"/>
                  </a:lnTo>
                  <a:lnTo>
                    <a:pt x="19285" y="938"/>
                  </a:lnTo>
                  <a:lnTo>
                    <a:pt x="19187" y="1009"/>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43" y="794"/>
                  </a:lnTo>
                  <a:lnTo>
                    <a:pt x="18894" y="773"/>
                  </a:lnTo>
                  <a:lnTo>
                    <a:pt x="18718" y="773"/>
                  </a:lnTo>
                  <a:lnTo>
                    <a:pt x="1869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29" y="1174"/>
                  </a:lnTo>
                  <a:lnTo>
                    <a:pt x="17780" y="1188"/>
                  </a:lnTo>
                  <a:lnTo>
                    <a:pt x="17663" y="1188"/>
                  </a:lnTo>
                  <a:lnTo>
                    <a:pt x="17585" y="1210"/>
                  </a:lnTo>
                  <a:lnTo>
                    <a:pt x="17507" y="1210"/>
                  </a:lnTo>
                  <a:lnTo>
                    <a:pt x="17409" y="1245"/>
                  </a:lnTo>
                  <a:lnTo>
                    <a:pt x="17341" y="1260"/>
                  </a:lnTo>
                  <a:lnTo>
                    <a:pt x="17262" y="1303"/>
                  </a:lnTo>
                  <a:lnTo>
                    <a:pt x="17194" y="1317"/>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63" y="2018"/>
                  </a:lnTo>
                  <a:lnTo>
                    <a:pt x="15963" y="2076"/>
                  </a:lnTo>
                  <a:lnTo>
                    <a:pt x="15983" y="2111"/>
                  </a:lnTo>
                  <a:close/>
                  <a:moveTo>
                    <a:pt x="12290" y="1138"/>
                  </a:moveTo>
                  <a:lnTo>
                    <a:pt x="12319" y="1138"/>
                  </a:lnTo>
                  <a:lnTo>
                    <a:pt x="12339" y="1174"/>
                  </a:lnTo>
                  <a:lnTo>
                    <a:pt x="12417" y="1188"/>
                  </a:lnTo>
                  <a:lnTo>
                    <a:pt x="12485" y="1188"/>
                  </a:lnTo>
                  <a:lnTo>
                    <a:pt x="12534" y="1152"/>
                  </a:lnTo>
                  <a:lnTo>
                    <a:pt x="12583" y="1138"/>
                  </a:lnTo>
                  <a:lnTo>
                    <a:pt x="12632" y="1102"/>
                  </a:lnTo>
                  <a:lnTo>
                    <a:pt x="12661" y="1117"/>
                  </a:lnTo>
                  <a:lnTo>
                    <a:pt x="12710" y="1138"/>
                  </a:lnTo>
                  <a:lnTo>
                    <a:pt x="12856" y="1245"/>
                  </a:lnTo>
                  <a:lnTo>
                    <a:pt x="12856" y="1260"/>
                  </a:lnTo>
                  <a:lnTo>
                    <a:pt x="12808" y="1245"/>
                  </a:lnTo>
                  <a:lnTo>
                    <a:pt x="12759" y="1224"/>
                  </a:lnTo>
                  <a:lnTo>
                    <a:pt x="12681" y="1210"/>
                  </a:lnTo>
                  <a:lnTo>
                    <a:pt x="12661" y="1224"/>
                  </a:lnTo>
                  <a:lnTo>
                    <a:pt x="12661" y="1303"/>
                  </a:lnTo>
                  <a:lnTo>
                    <a:pt x="12710" y="1317"/>
                  </a:lnTo>
                  <a:lnTo>
                    <a:pt x="12729" y="1353"/>
                  </a:lnTo>
                  <a:lnTo>
                    <a:pt x="12729" y="1388"/>
                  </a:lnTo>
                  <a:lnTo>
                    <a:pt x="12710" y="1410"/>
                  </a:lnTo>
                  <a:lnTo>
                    <a:pt x="12661" y="1424"/>
                  </a:lnTo>
                  <a:lnTo>
                    <a:pt x="12612" y="1460"/>
                  </a:lnTo>
                  <a:lnTo>
                    <a:pt x="12632" y="1496"/>
                  </a:lnTo>
                  <a:lnTo>
                    <a:pt x="12661" y="1532"/>
                  </a:lnTo>
                  <a:lnTo>
                    <a:pt x="12954" y="1532"/>
                  </a:lnTo>
                  <a:lnTo>
                    <a:pt x="13003" y="1517"/>
                  </a:lnTo>
                  <a:lnTo>
                    <a:pt x="13052" y="1496"/>
                  </a:lnTo>
                  <a:lnTo>
                    <a:pt x="13101" y="1482"/>
                  </a:lnTo>
                  <a:lnTo>
                    <a:pt x="13150" y="1460"/>
                  </a:lnTo>
                  <a:lnTo>
                    <a:pt x="13198" y="1460"/>
                  </a:lnTo>
                  <a:lnTo>
                    <a:pt x="13247" y="1482"/>
                  </a:lnTo>
                  <a:lnTo>
                    <a:pt x="13325" y="1482"/>
                  </a:lnTo>
                  <a:lnTo>
                    <a:pt x="13345" y="1460"/>
                  </a:lnTo>
                  <a:lnTo>
                    <a:pt x="13394" y="1424"/>
                  </a:lnTo>
                  <a:lnTo>
                    <a:pt x="13423" y="1410"/>
                  </a:lnTo>
                  <a:lnTo>
                    <a:pt x="13452" y="1388"/>
                  </a:lnTo>
                  <a:lnTo>
                    <a:pt x="13423" y="1353"/>
                  </a:lnTo>
                  <a:lnTo>
                    <a:pt x="13374" y="1338"/>
                  </a:lnTo>
                  <a:lnTo>
                    <a:pt x="13296" y="1317"/>
                  </a:lnTo>
                  <a:lnTo>
                    <a:pt x="13247" y="1281"/>
                  </a:lnTo>
                  <a:lnTo>
                    <a:pt x="13277" y="1260"/>
                  </a:lnTo>
                  <a:lnTo>
                    <a:pt x="13325" y="1245"/>
                  </a:lnTo>
                  <a:lnTo>
                    <a:pt x="13325" y="1224"/>
                  </a:lnTo>
                  <a:lnTo>
                    <a:pt x="13345" y="1188"/>
                  </a:lnTo>
                  <a:lnTo>
                    <a:pt x="13325" y="1152"/>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472"/>
                  </a:lnTo>
                  <a:lnTo>
                    <a:pt x="13452" y="394"/>
                  </a:lnTo>
                  <a:lnTo>
                    <a:pt x="13452" y="344"/>
                  </a:lnTo>
                  <a:lnTo>
                    <a:pt x="13472" y="286"/>
                  </a:lnTo>
                  <a:lnTo>
                    <a:pt x="13423" y="250"/>
                  </a:lnTo>
                  <a:lnTo>
                    <a:pt x="13374" y="272"/>
                  </a:lnTo>
                  <a:lnTo>
                    <a:pt x="13345" y="250"/>
                  </a:lnTo>
                  <a:lnTo>
                    <a:pt x="13374" y="215"/>
                  </a:lnTo>
                  <a:lnTo>
                    <a:pt x="13423" y="165"/>
                  </a:lnTo>
                  <a:lnTo>
                    <a:pt x="13452" y="129"/>
                  </a:lnTo>
                  <a:lnTo>
                    <a:pt x="13452" y="36"/>
                  </a:lnTo>
                  <a:lnTo>
                    <a:pt x="13345" y="36"/>
                  </a:lnTo>
                  <a:lnTo>
                    <a:pt x="13296" y="21"/>
                  </a:lnTo>
                  <a:lnTo>
                    <a:pt x="13247" y="21"/>
                  </a:lnTo>
                  <a:lnTo>
                    <a:pt x="13228" y="0"/>
                  </a:lnTo>
                  <a:lnTo>
                    <a:pt x="13198" y="0"/>
                  </a:lnTo>
                  <a:lnTo>
                    <a:pt x="13179" y="21"/>
                  </a:lnTo>
                  <a:lnTo>
                    <a:pt x="13150" y="36"/>
                  </a:lnTo>
                  <a:lnTo>
                    <a:pt x="13032" y="36"/>
                  </a:lnTo>
                  <a:lnTo>
                    <a:pt x="12983" y="57"/>
                  </a:lnTo>
                  <a:lnTo>
                    <a:pt x="12935" y="57"/>
                  </a:lnTo>
                  <a:lnTo>
                    <a:pt x="12935" y="72"/>
                  </a:lnTo>
                  <a:lnTo>
                    <a:pt x="12905" y="93"/>
                  </a:lnTo>
                  <a:lnTo>
                    <a:pt x="12856" y="93"/>
                  </a:lnTo>
                  <a:lnTo>
                    <a:pt x="12808" y="107"/>
                  </a:lnTo>
                  <a:lnTo>
                    <a:pt x="12729" y="129"/>
                  </a:lnTo>
                  <a:lnTo>
                    <a:pt x="12661" y="179"/>
                  </a:lnTo>
                  <a:lnTo>
                    <a:pt x="12632" y="215"/>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902"/>
                  </a:lnTo>
                  <a:lnTo>
                    <a:pt x="12094" y="938"/>
                  </a:lnTo>
                  <a:lnTo>
                    <a:pt x="1214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09"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839"/>
                  </a:lnTo>
                  <a:lnTo>
                    <a:pt x="12466" y="1875"/>
                  </a:lnTo>
                  <a:lnTo>
                    <a:pt x="12515" y="1897"/>
                  </a:lnTo>
                  <a:lnTo>
                    <a:pt x="12534" y="1911"/>
                  </a:lnTo>
                  <a:lnTo>
                    <a:pt x="12583" y="1932"/>
                  </a:lnTo>
                  <a:lnTo>
                    <a:pt x="12661" y="1932"/>
                  </a:lnTo>
                  <a:lnTo>
                    <a:pt x="12710" y="1947"/>
                  </a:lnTo>
                  <a:lnTo>
                    <a:pt x="12759" y="1947"/>
                  </a:lnTo>
                  <a:lnTo>
                    <a:pt x="12808" y="1932"/>
                  </a:lnTo>
                  <a:lnTo>
                    <a:pt x="12886" y="1932"/>
                  </a:lnTo>
                  <a:lnTo>
                    <a:pt x="12905" y="1911"/>
                  </a:lnTo>
                  <a:lnTo>
                    <a:pt x="13052" y="1911"/>
                  </a:lnTo>
                  <a:lnTo>
                    <a:pt x="13101" y="1897"/>
                  </a:lnTo>
                  <a:lnTo>
                    <a:pt x="13150" y="1897"/>
                  </a:lnTo>
                  <a:lnTo>
                    <a:pt x="13179" y="1861"/>
                  </a:lnTo>
                  <a:lnTo>
                    <a:pt x="13228" y="1861"/>
                  </a:lnTo>
                  <a:lnTo>
                    <a:pt x="13277" y="1875"/>
                  </a:lnTo>
                  <a:lnTo>
                    <a:pt x="13325" y="1875"/>
                  </a:lnTo>
                  <a:lnTo>
                    <a:pt x="13345" y="1861"/>
                  </a:lnTo>
                  <a:lnTo>
                    <a:pt x="13394" y="1861"/>
                  </a:lnTo>
                  <a:lnTo>
                    <a:pt x="13423" y="1825"/>
                  </a:lnTo>
                  <a:lnTo>
                    <a:pt x="13472" y="1804"/>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4068" y="2777"/>
                  </a:lnTo>
                  <a:lnTo>
                    <a:pt x="14087" y="2763"/>
                  </a:lnTo>
                  <a:lnTo>
                    <a:pt x="14087" y="2741"/>
                  </a:lnTo>
                  <a:lnTo>
                    <a:pt x="14039" y="2691"/>
                  </a:lnTo>
                  <a:lnTo>
                    <a:pt x="14039" y="2670"/>
                  </a:lnTo>
                  <a:lnTo>
                    <a:pt x="14068" y="2670"/>
                  </a:lnTo>
                  <a:lnTo>
                    <a:pt x="14117" y="2691"/>
                  </a:lnTo>
                  <a:lnTo>
                    <a:pt x="14185" y="2705"/>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96" y="3085"/>
                  </a:lnTo>
                  <a:lnTo>
                    <a:pt x="15074" y="3156"/>
                  </a:lnTo>
                  <a:lnTo>
                    <a:pt x="15094" y="3214"/>
                  </a:lnTo>
                  <a:lnTo>
                    <a:pt x="15025" y="3264"/>
                  </a:lnTo>
                  <a:lnTo>
                    <a:pt x="14947" y="3335"/>
                  </a:lnTo>
                  <a:lnTo>
                    <a:pt x="14928" y="3414"/>
                  </a:lnTo>
                  <a:lnTo>
                    <a:pt x="14947" y="3428"/>
                  </a:lnTo>
                  <a:lnTo>
                    <a:pt x="15025" y="3450"/>
                  </a:lnTo>
                  <a:lnTo>
                    <a:pt x="15094" y="3500"/>
                  </a:lnTo>
                  <a:lnTo>
                    <a:pt x="15074" y="3536"/>
                  </a:lnTo>
                  <a:lnTo>
                    <a:pt x="14996" y="3571"/>
                  </a:lnTo>
                  <a:lnTo>
                    <a:pt x="14928" y="3607"/>
                  </a:lnTo>
                  <a:lnTo>
                    <a:pt x="14898" y="3643"/>
                  </a:lnTo>
                  <a:lnTo>
                    <a:pt x="14781" y="3643"/>
                  </a:lnTo>
                  <a:lnTo>
                    <a:pt x="14732" y="3664"/>
                  </a:lnTo>
                  <a:lnTo>
                    <a:pt x="14654" y="3679"/>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69" y="3715"/>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36" y="3936"/>
                  </a:lnTo>
                  <a:lnTo>
                    <a:pt x="15865" y="3915"/>
                  </a:lnTo>
                  <a:lnTo>
                    <a:pt x="16031" y="3915"/>
                  </a:lnTo>
                  <a:lnTo>
                    <a:pt x="16061" y="3936"/>
                  </a:lnTo>
                  <a:lnTo>
                    <a:pt x="16129" y="3936"/>
                  </a:lnTo>
                  <a:lnTo>
                    <a:pt x="16158" y="3915"/>
                  </a:lnTo>
                  <a:lnTo>
                    <a:pt x="16256" y="3915"/>
                  </a:lnTo>
                  <a:lnTo>
                    <a:pt x="16305"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227" y="3750"/>
                  </a:lnTo>
                  <a:lnTo>
                    <a:pt x="16178" y="3736"/>
                  </a:lnTo>
                  <a:lnTo>
                    <a:pt x="16129" y="3715"/>
                  </a:lnTo>
                  <a:lnTo>
                    <a:pt x="16031" y="3700"/>
                  </a:lnTo>
                  <a:lnTo>
                    <a:pt x="15983" y="3679"/>
                  </a:lnTo>
                  <a:lnTo>
                    <a:pt x="15963" y="3664"/>
                  </a:lnTo>
                  <a:lnTo>
                    <a:pt x="15963" y="3643"/>
                  </a:lnTo>
                  <a:lnTo>
                    <a:pt x="16061" y="3643"/>
                  </a:lnTo>
                  <a:lnTo>
                    <a:pt x="16110" y="3664"/>
                  </a:lnTo>
                  <a:lnTo>
                    <a:pt x="16129" y="3664"/>
                  </a:lnTo>
                  <a:lnTo>
                    <a:pt x="16178"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61" y="3335"/>
                  </a:lnTo>
                  <a:lnTo>
                    <a:pt x="16012" y="3321"/>
                  </a:lnTo>
                  <a:lnTo>
                    <a:pt x="15963" y="3299"/>
                  </a:lnTo>
                  <a:lnTo>
                    <a:pt x="15934" y="3285"/>
                  </a:lnTo>
                  <a:lnTo>
                    <a:pt x="15885" y="3285"/>
                  </a:lnTo>
                  <a:lnTo>
                    <a:pt x="15865" y="3249"/>
                  </a:lnTo>
                  <a:lnTo>
                    <a:pt x="15787" y="3192"/>
                  </a:lnTo>
                  <a:lnTo>
                    <a:pt x="15768" y="3156"/>
                  </a:lnTo>
                  <a:lnTo>
                    <a:pt x="15738" y="3142"/>
                  </a:lnTo>
                  <a:lnTo>
                    <a:pt x="15738" y="3106"/>
                  </a:lnTo>
                  <a:lnTo>
                    <a:pt x="15768"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061" y="2763"/>
                  </a:lnTo>
                  <a:lnTo>
                    <a:pt x="16012" y="2777"/>
                  </a:lnTo>
                  <a:lnTo>
                    <a:pt x="15963" y="2777"/>
                  </a:lnTo>
                  <a:lnTo>
                    <a:pt x="15934" y="2763"/>
                  </a:lnTo>
                  <a:lnTo>
                    <a:pt x="15963" y="2741"/>
                  </a:lnTo>
                  <a:lnTo>
                    <a:pt x="15934" y="2741"/>
                  </a:lnTo>
                  <a:lnTo>
                    <a:pt x="15914" y="2727"/>
                  </a:lnTo>
                  <a:lnTo>
                    <a:pt x="15787" y="2727"/>
                  </a:lnTo>
                  <a:lnTo>
                    <a:pt x="15738" y="2705"/>
                  </a:lnTo>
                  <a:lnTo>
                    <a:pt x="15660" y="2705"/>
                  </a:lnTo>
                  <a:lnTo>
                    <a:pt x="15611" y="2691"/>
                  </a:lnTo>
                  <a:lnTo>
                    <a:pt x="15611" y="2705"/>
                  </a:lnTo>
                  <a:lnTo>
                    <a:pt x="15641" y="2727"/>
                  </a:lnTo>
                  <a:lnTo>
                    <a:pt x="15660"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62"/>
                  </a:lnTo>
                  <a:lnTo>
                    <a:pt x="15269" y="2548"/>
                  </a:lnTo>
                  <a:lnTo>
                    <a:pt x="15318" y="2548"/>
                  </a:lnTo>
                  <a:lnTo>
                    <a:pt x="15318" y="2526"/>
                  </a:lnTo>
                  <a:lnTo>
                    <a:pt x="15250" y="2505"/>
                  </a:lnTo>
                  <a:lnTo>
                    <a:pt x="15201" y="2505"/>
                  </a:lnTo>
                  <a:lnTo>
                    <a:pt x="15172" y="2469"/>
                  </a:lnTo>
                  <a:lnTo>
                    <a:pt x="15201" y="2455"/>
                  </a:lnTo>
                  <a:lnTo>
                    <a:pt x="15221" y="2455"/>
                  </a:lnTo>
                  <a:lnTo>
                    <a:pt x="15201" y="2433"/>
                  </a:lnTo>
                  <a:lnTo>
                    <a:pt x="15172" y="2398"/>
                  </a:lnTo>
                  <a:lnTo>
                    <a:pt x="15123" y="2383"/>
                  </a:lnTo>
                  <a:lnTo>
                    <a:pt x="15025" y="2383"/>
                  </a:lnTo>
                  <a:lnTo>
                    <a:pt x="15045" y="2362"/>
                  </a:lnTo>
                  <a:lnTo>
                    <a:pt x="15045" y="2348"/>
                  </a:lnTo>
                  <a:lnTo>
                    <a:pt x="15025"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40"/>
                  </a:lnTo>
                  <a:lnTo>
                    <a:pt x="13765" y="2254"/>
                  </a:lnTo>
                  <a:lnTo>
                    <a:pt x="13716"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03" y="2054"/>
                  </a:lnTo>
                  <a:lnTo>
                    <a:pt x="12935" y="2076"/>
                  </a:lnTo>
                  <a:lnTo>
                    <a:pt x="12856" y="2133"/>
                  </a:lnTo>
                  <a:lnTo>
                    <a:pt x="12808" y="2219"/>
                  </a:lnTo>
                  <a:lnTo>
                    <a:pt x="12778" y="2326"/>
                  </a:lnTo>
                  <a:lnTo>
                    <a:pt x="12778" y="2584"/>
                  </a:lnTo>
                  <a:lnTo>
                    <a:pt x="12808" y="2598"/>
                  </a:lnTo>
                  <a:lnTo>
                    <a:pt x="12856" y="2619"/>
                  </a:lnTo>
                  <a:lnTo>
                    <a:pt x="12905" y="2619"/>
                  </a:lnTo>
                  <a:lnTo>
                    <a:pt x="12983" y="2634"/>
                  </a:lnTo>
                  <a:lnTo>
                    <a:pt x="13032" y="2655"/>
                  </a:lnTo>
                  <a:lnTo>
                    <a:pt x="13081" y="2655"/>
                  </a:lnTo>
                  <a:lnTo>
                    <a:pt x="13101" y="2670"/>
                  </a:lnTo>
                  <a:lnTo>
                    <a:pt x="13081"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01" y="2777"/>
                  </a:lnTo>
                  <a:lnTo>
                    <a:pt x="11381" y="2741"/>
                  </a:lnTo>
                  <a:lnTo>
                    <a:pt x="11352" y="2705"/>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52" y="2312"/>
                  </a:lnTo>
                  <a:lnTo>
                    <a:pt x="11381" y="2312"/>
                  </a:lnTo>
                  <a:lnTo>
                    <a:pt x="11401" y="2276"/>
                  </a:lnTo>
                  <a:lnTo>
                    <a:pt x="11450" y="2219"/>
                  </a:lnTo>
                  <a:lnTo>
                    <a:pt x="11450" y="2183"/>
                  </a:lnTo>
                  <a:lnTo>
                    <a:pt x="11430" y="2169"/>
                  </a:lnTo>
                  <a:lnTo>
                    <a:pt x="11381" y="2147"/>
                  </a:lnTo>
                  <a:lnTo>
                    <a:pt x="11205" y="2147"/>
                  </a:lnTo>
                  <a:lnTo>
                    <a:pt x="11157" y="2169"/>
                  </a:lnTo>
                  <a:lnTo>
                    <a:pt x="11186" y="2183"/>
                  </a:lnTo>
                  <a:lnTo>
                    <a:pt x="11205" y="2204"/>
                  </a:lnTo>
                  <a:lnTo>
                    <a:pt x="11235" y="2219"/>
                  </a:lnTo>
                  <a:lnTo>
                    <a:pt x="11254" y="2240"/>
                  </a:lnTo>
                  <a:lnTo>
                    <a:pt x="11235" y="2240"/>
                  </a:lnTo>
                  <a:lnTo>
                    <a:pt x="11205" y="2254"/>
                  </a:lnTo>
                  <a:lnTo>
                    <a:pt x="11157" y="2219"/>
                  </a:lnTo>
                  <a:lnTo>
                    <a:pt x="11108" y="2219"/>
                  </a:lnTo>
                  <a:lnTo>
                    <a:pt x="11059" y="2254"/>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48"/>
                  </a:lnTo>
                  <a:lnTo>
                    <a:pt x="10932" y="2312"/>
                  </a:lnTo>
                  <a:lnTo>
                    <a:pt x="10912" y="2290"/>
                  </a:lnTo>
                  <a:lnTo>
                    <a:pt x="10864" y="2254"/>
                  </a:lnTo>
                  <a:lnTo>
                    <a:pt x="10834" y="2254"/>
                  </a:lnTo>
                  <a:lnTo>
                    <a:pt x="10834" y="2276"/>
                  </a:lnTo>
                  <a:lnTo>
                    <a:pt x="10864" y="2312"/>
                  </a:lnTo>
                  <a:lnTo>
                    <a:pt x="10864" y="2348"/>
                  </a:lnTo>
                  <a:lnTo>
                    <a:pt x="10785" y="2348"/>
                  </a:lnTo>
                  <a:lnTo>
                    <a:pt x="10736"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121" y="2469"/>
                  </a:lnTo>
                  <a:lnTo>
                    <a:pt x="10150" y="2469"/>
                  </a:lnTo>
                  <a:lnTo>
                    <a:pt x="10150" y="2526"/>
                  </a:lnTo>
                  <a:lnTo>
                    <a:pt x="10101" y="2548"/>
                  </a:lnTo>
                  <a:lnTo>
                    <a:pt x="10023" y="2526"/>
                  </a:lnTo>
                  <a:lnTo>
                    <a:pt x="9974" y="2548"/>
                  </a:lnTo>
                  <a:lnTo>
                    <a:pt x="9974" y="2619"/>
                  </a:lnTo>
                  <a:lnTo>
                    <a:pt x="10004" y="2655"/>
                  </a:lnTo>
                  <a:lnTo>
                    <a:pt x="10023" y="2670"/>
                  </a:lnTo>
                  <a:lnTo>
                    <a:pt x="10199" y="2670"/>
                  </a:lnTo>
                  <a:lnTo>
                    <a:pt x="10268"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9955" y="2741"/>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46" y="3156"/>
                  </a:lnTo>
                  <a:lnTo>
                    <a:pt x="10395" y="3178"/>
                  </a:lnTo>
                  <a:lnTo>
                    <a:pt x="10414" y="3178"/>
                  </a:lnTo>
                  <a:lnTo>
                    <a:pt x="10463" y="3192"/>
                  </a:lnTo>
                  <a:lnTo>
                    <a:pt x="10590" y="3192"/>
                  </a:lnTo>
                  <a:lnTo>
                    <a:pt x="10619" y="3178"/>
                  </a:lnTo>
                  <a:lnTo>
                    <a:pt x="10688" y="3178"/>
                  </a:lnTo>
                  <a:lnTo>
                    <a:pt x="10766" y="3156"/>
                  </a:lnTo>
                  <a:lnTo>
                    <a:pt x="10815" y="3142"/>
                  </a:lnTo>
                  <a:lnTo>
                    <a:pt x="10883" y="3142"/>
                  </a:lnTo>
                  <a:lnTo>
                    <a:pt x="10932" y="3120"/>
                  </a:lnTo>
                  <a:lnTo>
                    <a:pt x="10981" y="3106"/>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781" y="11623"/>
                  </a:lnTo>
                  <a:lnTo>
                    <a:pt x="14752" y="11587"/>
                  </a:lnTo>
                  <a:lnTo>
                    <a:pt x="14380" y="11480"/>
                  </a:lnTo>
                  <a:lnTo>
                    <a:pt x="13814" y="11480"/>
                  </a:lnTo>
                  <a:lnTo>
                    <a:pt x="13501" y="11516"/>
                  </a:lnTo>
                  <a:lnTo>
                    <a:pt x="13394" y="11587"/>
                  </a:lnTo>
                  <a:lnTo>
                    <a:pt x="13648" y="11623"/>
                  </a:lnTo>
                  <a:lnTo>
                    <a:pt x="14166" y="11623"/>
                  </a:lnTo>
                  <a:lnTo>
                    <a:pt x="14478" y="11659"/>
                  </a:lnTo>
                  <a:lnTo>
                    <a:pt x="14576" y="11766"/>
                  </a:lnTo>
                  <a:lnTo>
                    <a:pt x="14683"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09"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843" y="3865"/>
                  </a:lnTo>
                  <a:lnTo>
                    <a:pt x="13814" y="3879"/>
                  </a:lnTo>
                  <a:lnTo>
                    <a:pt x="13794" y="3901"/>
                  </a:lnTo>
                  <a:lnTo>
                    <a:pt x="13765" y="3901"/>
                  </a:lnTo>
                  <a:lnTo>
                    <a:pt x="13765" y="3879"/>
                  </a:lnTo>
                  <a:lnTo>
                    <a:pt x="13745" y="3829"/>
                  </a:lnTo>
                  <a:lnTo>
                    <a:pt x="13716" y="3786"/>
                  </a:lnTo>
                  <a:lnTo>
                    <a:pt x="13667" y="3750"/>
                  </a:lnTo>
                  <a:lnTo>
                    <a:pt x="13599" y="3750"/>
                  </a:lnTo>
                  <a:lnTo>
                    <a:pt x="13599" y="3936"/>
                  </a:lnTo>
                  <a:lnTo>
                    <a:pt x="13618" y="3951"/>
                  </a:lnTo>
                  <a:lnTo>
                    <a:pt x="13618" y="4080"/>
                  </a:lnTo>
                  <a:lnTo>
                    <a:pt x="13648" y="4115"/>
                  </a:lnTo>
                  <a:lnTo>
                    <a:pt x="13648" y="4130"/>
                  </a:lnTo>
                  <a:lnTo>
                    <a:pt x="13618" y="4130"/>
                  </a:lnTo>
                  <a:lnTo>
                    <a:pt x="13599" y="4151"/>
                  </a:lnTo>
                  <a:lnTo>
                    <a:pt x="13570" y="4187"/>
                  </a:lnTo>
                  <a:lnTo>
                    <a:pt x="13521" y="4223"/>
                  </a:lnTo>
                  <a:lnTo>
                    <a:pt x="13550" y="4244"/>
                  </a:lnTo>
                  <a:lnTo>
                    <a:pt x="13599" y="4244"/>
                  </a:lnTo>
                  <a:lnTo>
                    <a:pt x="13648"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15"/>
                  </a:lnTo>
                  <a:lnTo>
                    <a:pt x="14019" y="4080"/>
                  </a:lnTo>
                  <a:lnTo>
                    <a:pt x="14039" y="4058"/>
                  </a:lnTo>
                  <a:lnTo>
                    <a:pt x="14068" y="4058"/>
                  </a:lnTo>
                  <a:close/>
                  <a:moveTo>
                    <a:pt x="9437" y="2147"/>
                  </a:moveTo>
                  <a:lnTo>
                    <a:pt x="9457" y="2169"/>
                  </a:lnTo>
                  <a:lnTo>
                    <a:pt x="9486" y="2219"/>
                  </a:lnTo>
                  <a:lnTo>
                    <a:pt x="9506" y="231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16" y="1875"/>
                  </a:lnTo>
                  <a:lnTo>
                    <a:pt x="10219" y="1875"/>
                  </a:lnTo>
                  <a:lnTo>
                    <a:pt x="10199" y="1839"/>
                  </a:lnTo>
                  <a:lnTo>
                    <a:pt x="10170" y="1825"/>
                  </a:lnTo>
                  <a:lnTo>
                    <a:pt x="10150" y="1789"/>
                  </a:lnTo>
                  <a:lnTo>
                    <a:pt x="10072" y="1768"/>
                  </a:lnTo>
                  <a:lnTo>
                    <a:pt x="9974" y="1768"/>
                  </a:lnTo>
                  <a:lnTo>
                    <a:pt x="9926" y="1732"/>
                  </a:lnTo>
                  <a:lnTo>
                    <a:pt x="9877" y="1732"/>
                  </a:lnTo>
                  <a:lnTo>
                    <a:pt x="9847" y="1718"/>
                  </a:lnTo>
                  <a:lnTo>
                    <a:pt x="9828" y="1732"/>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00"/>
                  </a:lnTo>
                  <a:lnTo>
                    <a:pt x="14605" y="3500"/>
                  </a:lnTo>
                  <a:lnTo>
                    <a:pt x="14605" y="3521"/>
                  </a:lnTo>
                  <a:lnTo>
                    <a:pt x="14634" y="3536"/>
                  </a:lnTo>
                  <a:close/>
                </a:path>
              </a:pathLst>
            </a:custGeom>
            <a:solidFill>
              <a:srgbClr val="DDDDDD"/>
            </a:solidFill>
            <a:ln w="12700" cap="flat">
              <a:noFill/>
              <a:miter lim="400000"/>
            </a:ln>
            <a:effectLst/>
          </p:spPr>
          <p:txBody>
            <a:bodyPr wrap="square" lIns="50800" tIns="50800" rIns="50800" bIns="50800" numCol="1" anchor="t">
              <a:noAutofit/>
            </a:bodyPr>
            <a:lstStyle/>
            <a:p>
              <a:pPr defTabSz="642937">
                <a:defRPr sz="2400" b="1">
                  <a:solidFill>
                    <a:srgbClr val="FFFFFF"/>
                  </a:solidFill>
                  <a:latin typeface="Arial"/>
                  <a:ea typeface="Arial"/>
                  <a:cs typeface="Arial"/>
                  <a:sym typeface="Arial"/>
                </a:defRPr>
              </a:pPr>
              <a:endParaRPr sz="2400" b="1">
                <a:solidFill>
                  <a:srgbClr val="FFFFFF"/>
                </a:solidFill>
                <a:ea typeface="Arial"/>
                <a:cs typeface="Arial"/>
                <a:sym typeface="Arial"/>
              </a:endParaRPr>
            </a:p>
          </p:txBody>
        </p:sp>
      </p:grpSp>
      <p:sp>
        <p:nvSpPr>
          <p:cNvPr id="35" name="Shape 578"/>
          <p:cNvSpPr/>
          <p:nvPr/>
        </p:nvSpPr>
        <p:spPr>
          <a:xfrm>
            <a:off x="2471897" y="2688083"/>
            <a:ext cx="141625" cy="139700"/>
          </a:xfrm>
          <a:prstGeom prst="ellipse">
            <a:avLst/>
          </a:prstGeom>
          <a:solidFill>
            <a:srgbClr val="92D050"/>
          </a:solidFill>
          <a:ln w="12700">
            <a:miter lim="400000"/>
          </a:ln>
          <a:effectLst/>
        </p:spPr>
        <p:txBody>
          <a:bodyPr lIns="50800" tIns="50800" rIns="50800" bIns="50800" anchor="ctr"/>
          <a:lstStyle/>
          <a:p>
            <a:pPr algn="ctr" defTabSz="914400">
              <a:defRPr sz="3200">
                <a:solidFill>
                  <a:srgbClr val="FFFFFF"/>
                </a:solidFill>
              </a:defRPr>
            </a:pPr>
            <a:endParaRPr sz="3200">
              <a:solidFill>
                <a:srgbClr val="FFFFFF"/>
              </a:solidFill>
            </a:endParaRPr>
          </a:p>
        </p:txBody>
      </p:sp>
      <p:sp>
        <p:nvSpPr>
          <p:cNvPr id="37" name="Shape 578"/>
          <p:cNvSpPr/>
          <p:nvPr/>
        </p:nvSpPr>
        <p:spPr>
          <a:xfrm>
            <a:off x="2929097" y="2402333"/>
            <a:ext cx="141625" cy="139700"/>
          </a:xfrm>
          <a:prstGeom prst="ellipse">
            <a:avLst/>
          </a:prstGeom>
          <a:solidFill>
            <a:srgbClr val="92D050"/>
          </a:solidFill>
          <a:ln w="12700">
            <a:miter lim="400000"/>
          </a:ln>
          <a:effectLst/>
        </p:spPr>
        <p:txBody>
          <a:bodyPr lIns="50800" tIns="50800" rIns="50800" bIns="50800" anchor="ctr"/>
          <a:lstStyle/>
          <a:p>
            <a:pPr algn="ctr" defTabSz="914400">
              <a:defRPr sz="3200">
                <a:solidFill>
                  <a:srgbClr val="FFFFFF"/>
                </a:solidFill>
              </a:defRPr>
            </a:pPr>
            <a:endParaRPr sz="3200">
              <a:solidFill>
                <a:srgbClr val="FFFFFF"/>
              </a:solidFill>
            </a:endParaRPr>
          </a:p>
        </p:txBody>
      </p:sp>
      <p:sp>
        <p:nvSpPr>
          <p:cNvPr id="44" name="TextBox 43"/>
          <p:cNvSpPr txBox="1"/>
          <p:nvPr/>
        </p:nvSpPr>
        <p:spPr>
          <a:xfrm>
            <a:off x="368495" y="2255251"/>
            <a:ext cx="1498600" cy="646331"/>
          </a:xfrm>
          <a:prstGeom prst="rect">
            <a:avLst/>
          </a:prstGeom>
          <a:noFill/>
        </p:spPr>
        <p:txBody>
          <a:bodyPr wrap="square" rtlCol="0">
            <a:spAutoFit/>
          </a:bodyPr>
          <a:lstStyle/>
          <a:p>
            <a:pPr algn="ctr" defTabSz="914400"/>
            <a:r>
              <a:rPr lang="en-US" sz="1200" b="1" dirty="0">
                <a:solidFill>
                  <a:srgbClr val="5A5A5A"/>
                </a:solidFill>
              </a:rPr>
              <a:t>San Francisco</a:t>
            </a:r>
            <a:r>
              <a:rPr lang="en-US" sz="1200" dirty="0">
                <a:solidFill>
                  <a:srgbClr val="5A5A5A"/>
                </a:solidFill>
              </a:rPr>
              <a:t/>
            </a:r>
            <a:br>
              <a:rPr lang="en-US" sz="1200" dirty="0">
                <a:solidFill>
                  <a:srgbClr val="5A5A5A"/>
                </a:solidFill>
              </a:rPr>
            </a:br>
            <a:r>
              <a:rPr lang="en-US" sz="1200" dirty="0">
                <a:solidFill>
                  <a:srgbClr val="5A5A5A"/>
                </a:solidFill>
              </a:rPr>
              <a:t>partnered with Galvanize</a:t>
            </a:r>
          </a:p>
        </p:txBody>
      </p:sp>
      <p:sp>
        <p:nvSpPr>
          <p:cNvPr id="45" name="TextBox 44"/>
          <p:cNvSpPr txBox="1"/>
          <p:nvPr/>
        </p:nvSpPr>
        <p:spPr>
          <a:xfrm>
            <a:off x="428603" y="3025041"/>
            <a:ext cx="2064234" cy="646331"/>
          </a:xfrm>
          <a:prstGeom prst="rect">
            <a:avLst/>
          </a:prstGeom>
          <a:noFill/>
        </p:spPr>
        <p:txBody>
          <a:bodyPr wrap="square" rtlCol="0">
            <a:spAutoFit/>
          </a:bodyPr>
          <a:lstStyle/>
          <a:p>
            <a:pPr algn="ctr" defTabSz="914400"/>
            <a:r>
              <a:rPr lang="en-US" sz="1200" b="1" dirty="0">
                <a:solidFill>
                  <a:srgbClr val="5A5A5A"/>
                </a:solidFill>
              </a:rPr>
              <a:t>Toronto</a:t>
            </a:r>
            <a:r>
              <a:rPr lang="en-US" sz="1200" dirty="0">
                <a:solidFill>
                  <a:srgbClr val="5A5A5A"/>
                </a:solidFill>
              </a:rPr>
              <a:t/>
            </a:r>
            <a:br>
              <a:rPr lang="en-US" sz="1200" dirty="0">
                <a:solidFill>
                  <a:srgbClr val="5A5A5A"/>
                </a:solidFill>
              </a:rPr>
            </a:br>
            <a:r>
              <a:rPr lang="en-US" sz="1200" dirty="0">
                <a:solidFill>
                  <a:srgbClr val="5A5A5A"/>
                </a:solidFill>
              </a:rPr>
              <a:t>partnered with the</a:t>
            </a:r>
            <a:br>
              <a:rPr lang="en-US" sz="1200" dirty="0">
                <a:solidFill>
                  <a:srgbClr val="5A5A5A"/>
                </a:solidFill>
              </a:rPr>
            </a:br>
            <a:r>
              <a:rPr lang="en-US" sz="1200" dirty="0">
                <a:solidFill>
                  <a:srgbClr val="5A5A5A"/>
                </a:solidFill>
              </a:rPr>
              <a:t>Digital Media Zone (DMZ)</a:t>
            </a:r>
          </a:p>
        </p:txBody>
      </p:sp>
      <p:sp>
        <p:nvSpPr>
          <p:cNvPr id="46" name="TextBox 45"/>
          <p:cNvSpPr txBox="1"/>
          <p:nvPr/>
        </p:nvSpPr>
        <p:spPr>
          <a:xfrm>
            <a:off x="1357038" y="3710091"/>
            <a:ext cx="1498600" cy="646331"/>
          </a:xfrm>
          <a:prstGeom prst="rect">
            <a:avLst/>
          </a:prstGeom>
          <a:noFill/>
        </p:spPr>
        <p:txBody>
          <a:bodyPr wrap="square" rtlCol="0">
            <a:spAutoFit/>
          </a:bodyPr>
          <a:lstStyle/>
          <a:p>
            <a:pPr algn="ctr" defTabSz="914400"/>
            <a:r>
              <a:rPr lang="en-US" sz="1200" b="1" dirty="0">
                <a:solidFill>
                  <a:srgbClr val="5A5A5A"/>
                </a:solidFill>
              </a:rPr>
              <a:t>New York</a:t>
            </a:r>
          </a:p>
          <a:p>
            <a:pPr algn="ctr" defTabSz="914400"/>
            <a:r>
              <a:rPr lang="en-US" sz="1200" dirty="0">
                <a:solidFill>
                  <a:srgbClr val="5A5A5A"/>
                </a:solidFill>
              </a:rPr>
              <a:t>partnered with Galvanize</a:t>
            </a:r>
          </a:p>
        </p:txBody>
      </p:sp>
      <p:sp>
        <p:nvSpPr>
          <p:cNvPr id="47" name="TextBox 46"/>
          <p:cNvSpPr txBox="1"/>
          <p:nvPr/>
        </p:nvSpPr>
        <p:spPr>
          <a:xfrm>
            <a:off x="2831783" y="3843388"/>
            <a:ext cx="1498600" cy="646331"/>
          </a:xfrm>
          <a:prstGeom prst="rect">
            <a:avLst/>
          </a:prstGeom>
          <a:noFill/>
        </p:spPr>
        <p:txBody>
          <a:bodyPr wrap="square" rtlCol="0">
            <a:spAutoFit/>
          </a:bodyPr>
          <a:lstStyle/>
          <a:p>
            <a:pPr algn="ctr" defTabSz="914400"/>
            <a:r>
              <a:rPr lang="en-US" sz="1200" b="1" dirty="0">
                <a:solidFill>
                  <a:srgbClr val="5A5A5A"/>
                </a:solidFill>
              </a:rPr>
              <a:t>London</a:t>
            </a:r>
          </a:p>
          <a:p>
            <a:pPr algn="ctr" defTabSz="914400"/>
            <a:r>
              <a:rPr lang="en-US" sz="1200" dirty="0">
                <a:solidFill>
                  <a:srgbClr val="5A5A5A"/>
                </a:solidFill>
              </a:rPr>
              <a:t>partnered with </a:t>
            </a:r>
            <a:r>
              <a:rPr lang="en-US" sz="1200" dirty="0" err="1">
                <a:solidFill>
                  <a:srgbClr val="5A5A5A"/>
                </a:solidFill>
              </a:rPr>
              <a:t>WeWork</a:t>
            </a:r>
            <a:r>
              <a:rPr lang="en-US" sz="1200" dirty="0">
                <a:solidFill>
                  <a:srgbClr val="5A5A5A"/>
                </a:solidFill>
              </a:rPr>
              <a:t> Moorgate</a:t>
            </a:r>
          </a:p>
        </p:txBody>
      </p:sp>
      <p:sp>
        <p:nvSpPr>
          <p:cNvPr id="48" name="TextBox 47"/>
          <p:cNvSpPr txBox="1"/>
          <p:nvPr/>
        </p:nvSpPr>
        <p:spPr>
          <a:xfrm>
            <a:off x="4019636" y="3837021"/>
            <a:ext cx="1498600" cy="646331"/>
          </a:xfrm>
          <a:prstGeom prst="rect">
            <a:avLst/>
          </a:prstGeom>
          <a:noFill/>
        </p:spPr>
        <p:txBody>
          <a:bodyPr wrap="square" rtlCol="0">
            <a:spAutoFit/>
          </a:bodyPr>
          <a:lstStyle/>
          <a:p>
            <a:pPr algn="ctr" defTabSz="914400"/>
            <a:r>
              <a:rPr lang="en-US" sz="1200" b="1" dirty="0">
                <a:solidFill>
                  <a:srgbClr val="5A5A5A"/>
                </a:solidFill>
              </a:rPr>
              <a:t>Nice</a:t>
            </a:r>
          </a:p>
          <a:p>
            <a:pPr algn="ctr" defTabSz="914400"/>
            <a:r>
              <a:rPr lang="en-US" sz="1200" dirty="0">
                <a:solidFill>
                  <a:srgbClr val="5A5A5A"/>
                </a:solidFill>
              </a:rPr>
              <a:t>partnered with CEEINCA</a:t>
            </a:r>
          </a:p>
        </p:txBody>
      </p:sp>
      <p:sp>
        <p:nvSpPr>
          <p:cNvPr id="49" name="TextBox 48"/>
          <p:cNvSpPr txBox="1"/>
          <p:nvPr/>
        </p:nvSpPr>
        <p:spPr>
          <a:xfrm>
            <a:off x="5489900" y="3837020"/>
            <a:ext cx="1826634" cy="646331"/>
          </a:xfrm>
          <a:prstGeom prst="rect">
            <a:avLst/>
          </a:prstGeom>
          <a:noFill/>
        </p:spPr>
        <p:txBody>
          <a:bodyPr wrap="square" rtlCol="0">
            <a:spAutoFit/>
          </a:bodyPr>
          <a:lstStyle/>
          <a:p>
            <a:pPr algn="ctr" defTabSz="914400"/>
            <a:r>
              <a:rPr lang="en-US" sz="1200" b="1" dirty="0">
                <a:solidFill>
                  <a:srgbClr val="5A5A5A"/>
                </a:solidFill>
              </a:rPr>
              <a:t>Melbourne</a:t>
            </a:r>
          </a:p>
          <a:p>
            <a:pPr algn="ctr" defTabSz="914400"/>
            <a:r>
              <a:rPr lang="en-US" sz="1200" dirty="0">
                <a:solidFill>
                  <a:srgbClr val="5A5A5A"/>
                </a:solidFill>
              </a:rPr>
              <a:t>partnered with Carlton Connect Initiative</a:t>
            </a:r>
          </a:p>
        </p:txBody>
      </p:sp>
      <p:sp>
        <p:nvSpPr>
          <p:cNvPr id="50" name="TextBox 49"/>
          <p:cNvSpPr txBox="1"/>
          <p:nvPr/>
        </p:nvSpPr>
        <p:spPr>
          <a:xfrm>
            <a:off x="5667374" y="2930361"/>
            <a:ext cx="1321125" cy="461665"/>
          </a:xfrm>
          <a:prstGeom prst="rect">
            <a:avLst/>
          </a:prstGeom>
          <a:noFill/>
        </p:spPr>
        <p:txBody>
          <a:bodyPr wrap="square" rtlCol="0">
            <a:spAutoFit/>
          </a:bodyPr>
          <a:lstStyle/>
          <a:p>
            <a:pPr algn="ctr" defTabSz="914400"/>
            <a:r>
              <a:rPr lang="en-US" sz="1200" b="1" dirty="0">
                <a:solidFill>
                  <a:srgbClr val="5A5A5A"/>
                </a:solidFill>
              </a:rPr>
              <a:t>Singapore</a:t>
            </a:r>
          </a:p>
          <a:p>
            <a:pPr algn="ctr" defTabSz="914400"/>
            <a:r>
              <a:rPr lang="en-US" sz="1200" dirty="0" smtClean="0">
                <a:solidFill>
                  <a:srgbClr val="5A5A5A"/>
                </a:solidFill>
              </a:rPr>
              <a:t>MBFC</a:t>
            </a:r>
            <a:endParaRPr lang="en-US" sz="1200" dirty="0">
              <a:solidFill>
                <a:srgbClr val="5A5A5A"/>
              </a:solidFill>
            </a:endParaRPr>
          </a:p>
        </p:txBody>
      </p:sp>
      <p:sp>
        <p:nvSpPr>
          <p:cNvPr id="51" name="TextBox 50"/>
          <p:cNvSpPr txBox="1"/>
          <p:nvPr/>
        </p:nvSpPr>
        <p:spPr>
          <a:xfrm>
            <a:off x="5647144" y="2135286"/>
            <a:ext cx="1498600" cy="461665"/>
          </a:xfrm>
          <a:prstGeom prst="rect">
            <a:avLst/>
          </a:prstGeom>
          <a:noFill/>
        </p:spPr>
        <p:txBody>
          <a:bodyPr wrap="square" rtlCol="0">
            <a:spAutoFit/>
          </a:bodyPr>
          <a:lstStyle/>
          <a:p>
            <a:pPr algn="ctr" defTabSz="914400"/>
            <a:r>
              <a:rPr lang="en-US" sz="1200" b="1" dirty="0">
                <a:solidFill>
                  <a:srgbClr val="5A5A5A"/>
                </a:solidFill>
              </a:rPr>
              <a:t>Tokyo</a:t>
            </a:r>
          </a:p>
          <a:p>
            <a:pPr algn="ctr" defTabSz="914400"/>
            <a:r>
              <a:rPr lang="en-US" sz="1200" dirty="0" err="1" smtClean="0">
                <a:solidFill>
                  <a:srgbClr val="5A5A5A"/>
                </a:solidFill>
              </a:rPr>
              <a:t>Hakozaki</a:t>
            </a:r>
            <a:endParaRPr lang="en-US" sz="1200" dirty="0">
              <a:solidFill>
                <a:srgbClr val="5A5A5A"/>
              </a:solidFill>
            </a:endParaRPr>
          </a:p>
        </p:txBody>
      </p:sp>
      <p:cxnSp>
        <p:nvCxnSpPr>
          <p:cNvPr id="66" name="Straight Connector 65"/>
          <p:cNvCxnSpPr/>
          <p:nvPr/>
        </p:nvCxnSpPr>
        <p:spPr>
          <a:xfrm flipH="1">
            <a:off x="5132220" y="3115424"/>
            <a:ext cx="699462" cy="1"/>
          </a:xfrm>
          <a:prstGeom prst="line">
            <a:avLst/>
          </a:prstGeom>
          <a:ln w="6350">
            <a:solidFill>
              <a:schemeClr val="bg1"/>
            </a:solidFill>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1728788" y="2540185"/>
            <a:ext cx="804862" cy="142875"/>
          </a:xfrm>
          <a:custGeom>
            <a:avLst/>
            <a:gdLst>
              <a:gd name="connsiteX0" fmla="*/ 0 w 804862"/>
              <a:gd name="connsiteY0" fmla="*/ 0 h 142875"/>
              <a:gd name="connsiteX1" fmla="*/ 804862 w 804862"/>
              <a:gd name="connsiteY1" fmla="*/ 0 h 142875"/>
              <a:gd name="connsiteX2" fmla="*/ 804862 w 804862"/>
              <a:gd name="connsiteY2" fmla="*/ 142875 h 142875"/>
            </a:gdLst>
            <a:ahLst/>
            <a:cxnLst>
              <a:cxn ang="0">
                <a:pos x="connsiteX0" y="connsiteY0"/>
              </a:cxn>
              <a:cxn ang="0">
                <a:pos x="connsiteX1" y="connsiteY1"/>
              </a:cxn>
              <a:cxn ang="0">
                <a:pos x="connsiteX2" y="connsiteY2"/>
              </a:cxn>
            </a:cxnLst>
            <a:rect l="l" t="t" r="r" b="b"/>
            <a:pathLst>
              <a:path w="804862" h="142875">
                <a:moveTo>
                  <a:pt x="0" y="0"/>
                </a:moveTo>
                <a:lnTo>
                  <a:pt x="804862" y="0"/>
                </a:lnTo>
                <a:lnTo>
                  <a:pt x="804862" y="142875"/>
                </a:lnTo>
              </a:path>
            </a:pathLst>
          </a:custGeom>
          <a:ln w="6350">
            <a:solidFill>
              <a:schemeClr val="bg1"/>
            </a:solidFill>
            <a:headEnd type="triangle" w="sm" len="sm"/>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srgbClr val="6D7777"/>
              </a:solidFill>
            </a:endParaRPr>
          </a:p>
        </p:txBody>
      </p:sp>
      <p:sp>
        <p:nvSpPr>
          <p:cNvPr id="26" name="Freeform 25"/>
          <p:cNvSpPr/>
          <p:nvPr/>
        </p:nvSpPr>
        <p:spPr>
          <a:xfrm>
            <a:off x="2146300" y="2544947"/>
            <a:ext cx="850900" cy="737932"/>
          </a:xfrm>
          <a:custGeom>
            <a:avLst/>
            <a:gdLst>
              <a:gd name="connsiteX0" fmla="*/ 850900 w 850900"/>
              <a:gd name="connsiteY0" fmla="*/ 0 h 641350"/>
              <a:gd name="connsiteX1" fmla="*/ 850900 w 850900"/>
              <a:gd name="connsiteY1" fmla="*/ 641350 h 641350"/>
              <a:gd name="connsiteX2" fmla="*/ 0 w 850900"/>
              <a:gd name="connsiteY2" fmla="*/ 641350 h 641350"/>
            </a:gdLst>
            <a:ahLst/>
            <a:cxnLst>
              <a:cxn ang="0">
                <a:pos x="connsiteX0" y="connsiteY0"/>
              </a:cxn>
              <a:cxn ang="0">
                <a:pos x="connsiteX1" y="connsiteY1"/>
              </a:cxn>
              <a:cxn ang="0">
                <a:pos x="connsiteX2" y="connsiteY2"/>
              </a:cxn>
            </a:cxnLst>
            <a:rect l="l" t="t" r="r" b="b"/>
            <a:pathLst>
              <a:path w="850900" h="641350">
                <a:moveTo>
                  <a:pt x="850900" y="0"/>
                </a:moveTo>
                <a:lnTo>
                  <a:pt x="850900" y="641350"/>
                </a:lnTo>
                <a:lnTo>
                  <a:pt x="0" y="641350"/>
                </a:lnTo>
              </a:path>
            </a:pathLst>
          </a:custGeom>
          <a:ln w="6350">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srgbClr val="6D7777"/>
              </a:solidFill>
            </a:endParaRPr>
          </a:p>
        </p:txBody>
      </p:sp>
      <p:sp>
        <p:nvSpPr>
          <p:cNvPr id="57" name="Freeform 56"/>
          <p:cNvSpPr/>
          <p:nvPr/>
        </p:nvSpPr>
        <p:spPr>
          <a:xfrm>
            <a:off x="2659854" y="2675330"/>
            <a:ext cx="463576" cy="1359340"/>
          </a:xfrm>
          <a:custGeom>
            <a:avLst/>
            <a:gdLst>
              <a:gd name="connsiteX0" fmla="*/ 850900 w 850900"/>
              <a:gd name="connsiteY0" fmla="*/ 0 h 641350"/>
              <a:gd name="connsiteX1" fmla="*/ 850900 w 850900"/>
              <a:gd name="connsiteY1" fmla="*/ 641350 h 641350"/>
              <a:gd name="connsiteX2" fmla="*/ 0 w 850900"/>
              <a:gd name="connsiteY2" fmla="*/ 641350 h 641350"/>
            </a:gdLst>
            <a:ahLst/>
            <a:cxnLst>
              <a:cxn ang="0">
                <a:pos x="connsiteX0" y="connsiteY0"/>
              </a:cxn>
              <a:cxn ang="0">
                <a:pos x="connsiteX1" y="connsiteY1"/>
              </a:cxn>
              <a:cxn ang="0">
                <a:pos x="connsiteX2" y="connsiteY2"/>
              </a:cxn>
            </a:cxnLst>
            <a:rect l="l" t="t" r="r" b="b"/>
            <a:pathLst>
              <a:path w="850900" h="641350">
                <a:moveTo>
                  <a:pt x="850900" y="0"/>
                </a:moveTo>
                <a:lnTo>
                  <a:pt x="850900" y="641350"/>
                </a:lnTo>
                <a:lnTo>
                  <a:pt x="0" y="641350"/>
                </a:lnTo>
              </a:path>
            </a:pathLst>
          </a:custGeom>
          <a:ln w="6350">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srgbClr val="6D7777"/>
              </a:solidFill>
            </a:endParaRPr>
          </a:p>
        </p:txBody>
      </p:sp>
      <p:sp>
        <p:nvSpPr>
          <p:cNvPr id="36" name="Shape 578"/>
          <p:cNvSpPr/>
          <p:nvPr/>
        </p:nvSpPr>
        <p:spPr>
          <a:xfrm>
            <a:off x="3056097" y="2554733"/>
            <a:ext cx="141625" cy="139700"/>
          </a:xfrm>
          <a:prstGeom prst="ellipse">
            <a:avLst/>
          </a:prstGeom>
          <a:solidFill>
            <a:srgbClr val="92D050"/>
          </a:solidFill>
          <a:ln w="12700">
            <a:miter lim="400000"/>
          </a:ln>
          <a:effectLst/>
        </p:spPr>
        <p:txBody>
          <a:bodyPr lIns="50800" tIns="50800" rIns="50800" bIns="50800" anchor="ctr"/>
          <a:lstStyle/>
          <a:p>
            <a:pPr algn="ctr" defTabSz="914400">
              <a:defRPr sz="3200">
                <a:solidFill>
                  <a:srgbClr val="FFFFFF"/>
                </a:solidFill>
              </a:defRPr>
            </a:pPr>
            <a:endParaRPr sz="3200">
              <a:solidFill>
                <a:srgbClr val="FFFFFF"/>
              </a:solidFill>
            </a:endParaRPr>
          </a:p>
        </p:txBody>
      </p:sp>
      <p:sp>
        <p:nvSpPr>
          <p:cNvPr id="27" name="Freeform 26"/>
          <p:cNvSpPr/>
          <p:nvPr/>
        </p:nvSpPr>
        <p:spPr>
          <a:xfrm>
            <a:off x="3601810" y="2503151"/>
            <a:ext cx="185444" cy="1371600"/>
          </a:xfrm>
          <a:custGeom>
            <a:avLst/>
            <a:gdLst>
              <a:gd name="connsiteX0" fmla="*/ 136478 w 136478"/>
              <a:gd name="connsiteY0" fmla="*/ 0 h 1371600"/>
              <a:gd name="connsiteX1" fmla="*/ 0 w 136478"/>
              <a:gd name="connsiteY1" fmla="*/ 0 h 1371600"/>
              <a:gd name="connsiteX2" fmla="*/ 0 w 136478"/>
              <a:gd name="connsiteY2" fmla="*/ 1371600 h 1371600"/>
            </a:gdLst>
            <a:ahLst/>
            <a:cxnLst>
              <a:cxn ang="0">
                <a:pos x="connsiteX0" y="connsiteY0"/>
              </a:cxn>
              <a:cxn ang="0">
                <a:pos x="connsiteX1" y="connsiteY1"/>
              </a:cxn>
              <a:cxn ang="0">
                <a:pos x="connsiteX2" y="connsiteY2"/>
              </a:cxn>
            </a:cxnLst>
            <a:rect l="l" t="t" r="r" b="b"/>
            <a:pathLst>
              <a:path w="136478" h="1371600">
                <a:moveTo>
                  <a:pt x="136478" y="0"/>
                </a:moveTo>
                <a:lnTo>
                  <a:pt x="0" y="0"/>
                </a:lnTo>
                <a:lnTo>
                  <a:pt x="0" y="1371600"/>
                </a:lnTo>
              </a:path>
            </a:pathLst>
          </a:custGeom>
          <a:ln w="6350">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srgbClr val="6D7777"/>
              </a:solidFill>
            </a:endParaRPr>
          </a:p>
        </p:txBody>
      </p:sp>
      <p:sp>
        <p:nvSpPr>
          <p:cNvPr id="38" name="Shape 578"/>
          <p:cNvSpPr/>
          <p:nvPr/>
        </p:nvSpPr>
        <p:spPr>
          <a:xfrm>
            <a:off x="3779997" y="2434461"/>
            <a:ext cx="141625" cy="139700"/>
          </a:xfrm>
          <a:prstGeom prst="ellipse">
            <a:avLst/>
          </a:prstGeom>
          <a:solidFill>
            <a:srgbClr val="92D050"/>
          </a:solidFill>
          <a:ln w="12700">
            <a:miter lim="400000"/>
          </a:ln>
          <a:effectLst/>
        </p:spPr>
        <p:txBody>
          <a:bodyPr lIns="50800" tIns="50800" rIns="50800" bIns="50800" anchor="ctr"/>
          <a:lstStyle/>
          <a:p>
            <a:pPr algn="ctr" defTabSz="914400">
              <a:defRPr sz="3200">
                <a:solidFill>
                  <a:srgbClr val="FFFFFF"/>
                </a:solidFill>
              </a:defRPr>
            </a:pPr>
            <a:endParaRPr sz="3200">
              <a:solidFill>
                <a:srgbClr val="FFFFFF"/>
              </a:solidFill>
            </a:endParaRPr>
          </a:p>
        </p:txBody>
      </p:sp>
      <p:sp>
        <p:nvSpPr>
          <p:cNvPr id="28" name="Freeform 27"/>
          <p:cNvSpPr/>
          <p:nvPr/>
        </p:nvSpPr>
        <p:spPr>
          <a:xfrm>
            <a:off x="3923731" y="2719421"/>
            <a:ext cx="825187" cy="1155330"/>
          </a:xfrm>
          <a:custGeom>
            <a:avLst/>
            <a:gdLst>
              <a:gd name="connsiteX0" fmla="*/ 0 w 627797"/>
              <a:gd name="connsiteY0" fmla="*/ 0 h 1180531"/>
              <a:gd name="connsiteX1" fmla="*/ 627797 w 627797"/>
              <a:gd name="connsiteY1" fmla="*/ 0 h 1180531"/>
              <a:gd name="connsiteX2" fmla="*/ 627797 w 627797"/>
              <a:gd name="connsiteY2" fmla="*/ 1180531 h 1180531"/>
            </a:gdLst>
            <a:ahLst/>
            <a:cxnLst>
              <a:cxn ang="0">
                <a:pos x="connsiteX0" y="connsiteY0"/>
              </a:cxn>
              <a:cxn ang="0">
                <a:pos x="connsiteX1" y="connsiteY1"/>
              </a:cxn>
              <a:cxn ang="0">
                <a:pos x="connsiteX2" y="connsiteY2"/>
              </a:cxn>
            </a:cxnLst>
            <a:rect l="l" t="t" r="r" b="b"/>
            <a:pathLst>
              <a:path w="627797" h="1180531">
                <a:moveTo>
                  <a:pt x="0" y="0"/>
                </a:moveTo>
                <a:lnTo>
                  <a:pt x="627797" y="0"/>
                </a:lnTo>
                <a:lnTo>
                  <a:pt x="627797" y="1180531"/>
                </a:lnTo>
              </a:path>
            </a:pathLst>
          </a:custGeom>
          <a:ln w="6350">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srgbClr val="6D7777"/>
              </a:solidFill>
            </a:endParaRPr>
          </a:p>
        </p:txBody>
      </p:sp>
      <p:sp>
        <p:nvSpPr>
          <p:cNvPr id="39" name="Shape 578"/>
          <p:cNvSpPr/>
          <p:nvPr/>
        </p:nvSpPr>
        <p:spPr>
          <a:xfrm>
            <a:off x="3856197" y="2650361"/>
            <a:ext cx="141625" cy="139700"/>
          </a:xfrm>
          <a:prstGeom prst="ellipse">
            <a:avLst/>
          </a:prstGeom>
          <a:solidFill>
            <a:srgbClr val="92D050"/>
          </a:solidFill>
          <a:ln w="12700">
            <a:miter lim="400000"/>
          </a:ln>
          <a:effectLst/>
        </p:spPr>
        <p:txBody>
          <a:bodyPr lIns="50800" tIns="50800" rIns="50800" bIns="50800" anchor="ctr"/>
          <a:lstStyle/>
          <a:p>
            <a:pPr algn="ctr" defTabSz="914400">
              <a:defRPr sz="3200">
                <a:solidFill>
                  <a:srgbClr val="FFFFFF"/>
                </a:solidFill>
              </a:defRPr>
            </a:pPr>
            <a:endParaRPr sz="3200">
              <a:solidFill>
                <a:srgbClr val="FFFFFF"/>
              </a:solidFill>
            </a:endParaRPr>
          </a:p>
        </p:txBody>
      </p:sp>
      <p:sp>
        <p:nvSpPr>
          <p:cNvPr id="31" name="Freeform 30"/>
          <p:cNvSpPr/>
          <p:nvPr/>
        </p:nvSpPr>
        <p:spPr>
          <a:xfrm>
            <a:off x="5486400" y="2574161"/>
            <a:ext cx="916781" cy="247011"/>
          </a:xfrm>
          <a:custGeom>
            <a:avLst/>
            <a:gdLst>
              <a:gd name="connsiteX0" fmla="*/ 0 w 916781"/>
              <a:gd name="connsiteY0" fmla="*/ 145256 h 145256"/>
              <a:gd name="connsiteX1" fmla="*/ 916781 w 916781"/>
              <a:gd name="connsiteY1" fmla="*/ 145256 h 145256"/>
              <a:gd name="connsiteX2" fmla="*/ 916781 w 916781"/>
              <a:gd name="connsiteY2" fmla="*/ 0 h 145256"/>
            </a:gdLst>
            <a:ahLst/>
            <a:cxnLst>
              <a:cxn ang="0">
                <a:pos x="connsiteX0" y="connsiteY0"/>
              </a:cxn>
              <a:cxn ang="0">
                <a:pos x="connsiteX1" y="connsiteY1"/>
              </a:cxn>
              <a:cxn ang="0">
                <a:pos x="connsiteX2" y="connsiteY2"/>
              </a:cxn>
            </a:cxnLst>
            <a:rect l="l" t="t" r="r" b="b"/>
            <a:pathLst>
              <a:path w="916781" h="145256">
                <a:moveTo>
                  <a:pt x="0" y="145256"/>
                </a:moveTo>
                <a:lnTo>
                  <a:pt x="916781" y="145256"/>
                </a:lnTo>
                <a:lnTo>
                  <a:pt x="916781" y="0"/>
                </a:lnTo>
              </a:path>
            </a:pathLst>
          </a:custGeom>
          <a:ln w="6350">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srgbClr val="6D7777"/>
              </a:solidFill>
            </a:endParaRPr>
          </a:p>
        </p:txBody>
      </p:sp>
      <p:sp>
        <p:nvSpPr>
          <p:cNvPr id="65" name="Freeform 64"/>
          <p:cNvSpPr/>
          <p:nvPr/>
        </p:nvSpPr>
        <p:spPr>
          <a:xfrm flipV="1">
            <a:off x="5486400" y="3621911"/>
            <a:ext cx="916781" cy="247011"/>
          </a:xfrm>
          <a:custGeom>
            <a:avLst/>
            <a:gdLst>
              <a:gd name="connsiteX0" fmla="*/ 0 w 916781"/>
              <a:gd name="connsiteY0" fmla="*/ 145256 h 145256"/>
              <a:gd name="connsiteX1" fmla="*/ 916781 w 916781"/>
              <a:gd name="connsiteY1" fmla="*/ 145256 h 145256"/>
              <a:gd name="connsiteX2" fmla="*/ 916781 w 916781"/>
              <a:gd name="connsiteY2" fmla="*/ 0 h 145256"/>
            </a:gdLst>
            <a:ahLst/>
            <a:cxnLst>
              <a:cxn ang="0">
                <a:pos x="connsiteX0" y="connsiteY0"/>
              </a:cxn>
              <a:cxn ang="0">
                <a:pos x="connsiteX1" y="connsiteY1"/>
              </a:cxn>
              <a:cxn ang="0">
                <a:pos x="connsiteX2" y="connsiteY2"/>
              </a:cxn>
            </a:cxnLst>
            <a:rect l="l" t="t" r="r" b="b"/>
            <a:pathLst>
              <a:path w="916781" h="145256">
                <a:moveTo>
                  <a:pt x="0" y="145256"/>
                </a:moveTo>
                <a:lnTo>
                  <a:pt x="916781" y="145256"/>
                </a:lnTo>
                <a:lnTo>
                  <a:pt x="916781" y="0"/>
                </a:lnTo>
              </a:path>
            </a:pathLst>
          </a:custGeom>
          <a:ln w="6350">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srgbClr val="6D7777"/>
              </a:solidFill>
            </a:endParaRPr>
          </a:p>
        </p:txBody>
      </p:sp>
      <p:sp>
        <p:nvSpPr>
          <p:cNvPr id="40" name="Shape 578"/>
          <p:cNvSpPr/>
          <p:nvPr/>
        </p:nvSpPr>
        <p:spPr>
          <a:xfrm>
            <a:off x="5418297" y="3552061"/>
            <a:ext cx="141625" cy="139700"/>
          </a:xfrm>
          <a:prstGeom prst="ellipse">
            <a:avLst/>
          </a:prstGeom>
          <a:solidFill>
            <a:srgbClr val="92D050"/>
          </a:solidFill>
          <a:ln w="12700">
            <a:miter lim="400000"/>
          </a:ln>
          <a:effectLst/>
        </p:spPr>
        <p:txBody>
          <a:bodyPr lIns="50800" tIns="50800" rIns="50800" bIns="50800" anchor="ctr"/>
          <a:lstStyle/>
          <a:p>
            <a:pPr algn="ctr" defTabSz="914400">
              <a:defRPr sz="3200">
                <a:solidFill>
                  <a:srgbClr val="FFFFFF"/>
                </a:solidFill>
              </a:defRPr>
            </a:pPr>
            <a:endParaRPr sz="3200">
              <a:solidFill>
                <a:srgbClr val="FFFFFF"/>
              </a:solidFill>
            </a:endParaRPr>
          </a:p>
        </p:txBody>
      </p:sp>
      <p:sp>
        <p:nvSpPr>
          <p:cNvPr id="53" name="Rectangle 52"/>
          <p:cNvSpPr/>
          <p:nvPr/>
        </p:nvSpPr>
        <p:spPr>
          <a:xfrm>
            <a:off x="7552812" y="2521750"/>
            <a:ext cx="1247208" cy="1477328"/>
          </a:xfrm>
          <a:prstGeom prst="rect">
            <a:avLst/>
          </a:prstGeom>
        </p:spPr>
        <p:txBody>
          <a:bodyPr wrap="square">
            <a:spAutoFit/>
          </a:bodyPr>
          <a:lstStyle/>
          <a:p>
            <a:pPr defTabSz="914400"/>
            <a:r>
              <a:rPr lang="en-US" dirty="0">
                <a:solidFill>
                  <a:srgbClr val="5A5A5A"/>
                </a:solidFill>
              </a:rPr>
              <a:t>Or we</a:t>
            </a:r>
            <a:br>
              <a:rPr lang="en-US" dirty="0">
                <a:solidFill>
                  <a:srgbClr val="5A5A5A"/>
                </a:solidFill>
              </a:rPr>
            </a:br>
            <a:r>
              <a:rPr lang="en-US" dirty="0">
                <a:solidFill>
                  <a:srgbClr val="5A5A5A"/>
                </a:solidFill>
              </a:rPr>
              <a:t>bring</a:t>
            </a:r>
            <a:br>
              <a:rPr lang="en-US" dirty="0">
                <a:solidFill>
                  <a:srgbClr val="5A5A5A"/>
                </a:solidFill>
              </a:rPr>
            </a:br>
            <a:r>
              <a:rPr lang="en-US" dirty="0">
                <a:solidFill>
                  <a:srgbClr val="5A5A5A"/>
                </a:solidFill>
              </a:rPr>
              <a:t>a pop-up garage</a:t>
            </a:r>
            <a:br>
              <a:rPr lang="en-US" dirty="0">
                <a:solidFill>
                  <a:srgbClr val="5A5A5A"/>
                </a:solidFill>
              </a:rPr>
            </a:br>
            <a:r>
              <a:rPr lang="en-US" dirty="0">
                <a:solidFill>
                  <a:srgbClr val="5A5A5A"/>
                </a:solidFill>
              </a:rPr>
              <a:t>to you</a:t>
            </a:r>
          </a:p>
        </p:txBody>
      </p:sp>
      <p:cxnSp>
        <p:nvCxnSpPr>
          <p:cNvPr id="5" name="Straight Connector 4"/>
          <p:cNvCxnSpPr/>
          <p:nvPr/>
        </p:nvCxnSpPr>
        <p:spPr>
          <a:xfrm>
            <a:off x="7478164" y="2019352"/>
            <a:ext cx="0" cy="2463999"/>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Shape 578"/>
          <p:cNvSpPr/>
          <p:nvPr/>
        </p:nvSpPr>
        <p:spPr>
          <a:xfrm>
            <a:off x="5411138" y="2753227"/>
            <a:ext cx="141625" cy="139700"/>
          </a:xfrm>
          <a:prstGeom prst="ellipse">
            <a:avLst/>
          </a:prstGeom>
          <a:solidFill>
            <a:srgbClr val="92D050"/>
          </a:solidFill>
          <a:ln w="12700">
            <a:miter lim="400000"/>
          </a:ln>
          <a:effectLst/>
        </p:spPr>
        <p:txBody>
          <a:bodyPr lIns="50800" tIns="50800" rIns="50800" bIns="50800" anchor="ctr"/>
          <a:lstStyle/>
          <a:p>
            <a:pPr algn="ctr" defTabSz="914400">
              <a:defRPr sz="3200">
                <a:solidFill>
                  <a:srgbClr val="FFFFFF"/>
                </a:solidFill>
              </a:defRPr>
            </a:pPr>
            <a:endParaRPr sz="3200">
              <a:solidFill>
                <a:srgbClr val="FFFFFF"/>
              </a:solidFill>
            </a:endParaRPr>
          </a:p>
        </p:txBody>
      </p:sp>
      <p:sp>
        <p:nvSpPr>
          <p:cNvPr id="52" name="Shape 578"/>
          <p:cNvSpPr/>
          <p:nvPr/>
        </p:nvSpPr>
        <p:spPr>
          <a:xfrm>
            <a:off x="5024084" y="3045574"/>
            <a:ext cx="141625" cy="139700"/>
          </a:xfrm>
          <a:prstGeom prst="ellipse">
            <a:avLst/>
          </a:prstGeom>
          <a:solidFill>
            <a:srgbClr val="92D050"/>
          </a:solidFill>
          <a:ln w="12700">
            <a:miter lim="400000"/>
          </a:ln>
          <a:effectLst/>
        </p:spPr>
        <p:txBody>
          <a:bodyPr lIns="50800" tIns="50800" rIns="50800" bIns="50800" anchor="ctr"/>
          <a:lstStyle/>
          <a:p>
            <a:pPr algn="ctr" defTabSz="914400">
              <a:defRPr sz="3200">
                <a:solidFill>
                  <a:srgbClr val="FFFFFF"/>
                </a:solidFill>
              </a:defRPr>
            </a:pPr>
            <a:endParaRPr sz="3200">
              <a:solidFill>
                <a:srgbClr val="FFFFFF"/>
              </a:solidFill>
            </a:endParaRPr>
          </a:p>
        </p:txBody>
      </p:sp>
    </p:spTree>
    <p:extLst>
      <p:ext uri="{BB962C8B-B14F-4D97-AF65-F5344CB8AC3E}">
        <p14:creationId xmlns:p14="http://schemas.microsoft.com/office/powerpoint/2010/main" val="483760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p:cNvSpPr>
          <p:nvPr/>
        </p:nvSpPr>
        <p:spPr bwMode="auto">
          <a:xfrm>
            <a:off x="440283" y="208221"/>
            <a:ext cx="7788275" cy="369332"/>
          </a:xfrm>
          <a:prstGeom prst="rect">
            <a:avLst/>
          </a:prstGeom>
          <a:noFill/>
          <a:ln w="9525">
            <a:noFill/>
            <a:miter lim="800000"/>
            <a:headEnd/>
            <a:tailEnd/>
          </a:ln>
        </p:spPr>
        <p:txBody>
          <a:bodyPr lIns="0" tIns="0" rIns="0" bIns="0">
            <a:spAutoFit/>
          </a:bodyPr>
          <a:lstStyle/>
          <a:p>
            <a:pPr>
              <a:spcBef>
                <a:spcPts val="1100"/>
              </a:spcBef>
            </a:pPr>
            <a:r>
              <a:rPr lang="en-US" sz="2400" b="1" dirty="0" smtClean="0">
                <a:solidFill>
                  <a:srgbClr val="0164FF"/>
                </a:solidFill>
                <a:ea typeface="IBM Plex Sans Regular" charset="0"/>
                <a:cs typeface="IBM Plex Sans Regular" charset="0"/>
              </a:rPr>
              <a:t>Composer Community</a:t>
            </a:r>
            <a:endParaRPr lang="en-US" sz="2400" b="1" dirty="0">
              <a:solidFill>
                <a:srgbClr val="0164FF"/>
              </a:solidFill>
              <a:ea typeface="IBM Plex Sans Regular" charset="0"/>
              <a:cs typeface="IBM Plex Sans Regular" charset="0"/>
            </a:endParaRPr>
          </a:p>
        </p:txBody>
      </p:sp>
      <p:sp>
        <p:nvSpPr>
          <p:cNvPr id="27" name="TextBox 26"/>
          <p:cNvSpPr txBox="1"/>
          <p:nvPr/>
        </p:nvSpPr>
        <p:spPr>
          <a:xfrm>
            <a:off x="0" y="799988"/>
            <a:ext cx="9144000" cy="954107"/>
          </a:xfrm>
          <a:prstGeom prst="rect">
            <a:avLst/>
          </a:prstGeom>
          <a:noFill/>
        </p:spPr>
        <p:txBody>
          <a:bodyPr wrap="square" rtlCol="0">
            <a:spAutoFit/>
          </a:bodyPr>
          <a:lstStyle/>
          <a:p>
            <a:pPr algn="ctr"/>
            <a:r>
              <a:rPr lang="en-US" sz="2800" dirty="0" smtClean="0">
                <a:hlinkClick r:id="rId2"/>
              </a:rPr>
              <a:t>hyperledger.github.io/composer</a:t>
            </a:r>
            <a:endParaRPr lang="en-US" sz="2800" dirty="0" smtClean="0"/>
          </a:p>
          <a:p>
            <a:pPr algn="ctr"/>
            <a:endParaRPr lang="en-US" sz="2800" dirty="0" smtClean="0"/>
          </a:p>
        </p:txBody>
      </p:sp>
      <p:pic>
        <p:nvPicPr>
          <p:cNvPr id="2052" name="Picture 4" descr="mage result for stack over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24" y="2596742"/>
            <a:ext cx="3337560" cy="6544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ge result for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4549" y="2651593"/>
            <a:ext cx="2103120" cy="699433"/>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0" descr="mage result for Rocket Chat"/>
          <p:cNvSpPr>
            <a:spLocks noChangeAspect="1" noChangeArrowheads="1"/>
          </p:cNvSpPr>
          <p:nvPr/>
        </p:nvSpPr>
        <p:spPr bwMode="auto">
          <a:xfrm>
            <a:off x="0" y="0"/>
            <a:ext cx="4152900" cy="809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Picture 29"/>
          <p:cNvPicPr>
            <a:picLocks noChangeAspect="1"/>
          </p:cNvPicPr>
          <p:nvPr/>
        </p:nvPicPr>
        <p:blipFill>
          <a:blip r:embed="rId5"/>
          <a:stretch>
            <a:fillRect/>
          </a:stretch>
        </p:blipFill>
        <p:spPr>
          <a:xfrm>
            <a:off x="1008624" y="1618661"/>
            <a:ext cx="2551430" cy="512616"/>
          </a:xfrm>
          <a:prstGeom prst="rect">
            <a:avLst/>
          </a:prstGeom>
        </p:spPr>
      </p:pic>
      <p:grpSp>
        <p:nvGrpSpPr>
          <p:cNvPr id="2051" name="Group 2050"/>
          <p:cNvGrpSpPr/>
          <p:nvPr/>
        </p:nvGrpSpPr>
        <p:grpSpPr>
          <a:xfrm>
            <a:off x="5234549" y="1500592"/>
            <a:ext cx="2667782" cy="923330"/>
            <a:chOff x="4920584" y="1517825"/>
            <a:chExt cx="2667782" cy="923330"/>
          </a:xfrm>
        </p:grpSpPr>
        <p:pic>
          <p:nvPicPr>
            <p:cNvPr id="31" name="Picture 30"/>
            <p:cNvPicPr>
              <a:picLocks noChangeAspect="1"/>
            </p:cNvPicPr>
            <p:nvPr/>
          </p:nvPicPr>
          <p:blipFill>
            <a:blip r:embed="rId6"/>
            <a:stretch>
              <a:fillRect/>
            </a:stretch>
          </p:blipFill>
          <p:spPr>
            <a:xfrm>
              <a:off x="4920584" y="1572676"/>
              <a:ext cx="823080" cy="823080"/>
            </a:xfrm>
            <a:prstGeom prst="rect">
              <a:avLst/>
            </a:prstGeom>
          </p:spPr>
        </p:pic>
        <p:sp>
          <p:nvSpPr>
            <p:cNvPr id="2048" name="TextBox 2047"/>
            <p:cNvSpPr txBox="1"/>
            <p:nvPr/>
          </p:nvSpPr>
          <p:spPr>
            <a:xfrm>
              <a:off x="5743664" y="1517825"/>
              <a:ext cx="1844702" cy="923330"/>
            </a:xfrm>
            <a:prstGeom prst="rect">
              <a:avLst/>
            </a:prstGeom>
            <a:noFill/>
          </p:spPr>
          <p:txBody>
            <a:bodyPr wrap="square" rtlCol="0">
              <a:spAutoFit/>
            </a:bodyPr>
            <a:lstStyle/>
            <a:p>
              <a:r>
                <a:rPr lang="en-US" dirty="0" smtClean="0">
                  <a:solidFill>
                    <a:srgbClr val="100A5D"/>
                  </a:solidFill>
                </a:rPr>
                <a:t>Weekly</a:t>
              </a:r>
            </a:p>
            <a:p>
              <a:r>
                <a:rPr lang="en-US" dirty="0" smtClean="0">
                  <a:solidFill>
                    <a:srgbClr val="100A5D"/>
                  </a:solidFill>
                </a:rPr>
                <a:t>Community</a:t>
              </a:r>
            </a:p>
            <a:p>
              <a:r>
                <a:rPr lang="en-US" dirty="0" smtClean="0">
                  <a:solidFill>
                    <a:srgbClr val="100A5D"/>
                  </a:solidFill>
                </a:rPr>
                <a:t>Calls</a:t>
              </a:r>
              <a:endParaRPr lang="en-US" dirty="0">
                <a:solidFill>
                  <a:srgbClr val="100A5D"/>
                </a:solidFill>
              </a:endParaRPr>
            </a:p>
          </p:txBody>
        </p:sp>
      </p:grpSp>
      <p:sp>
        <p:nvSpPr>
          <p:cNvPr id="36" name="TextBox 35"/>
          <p:cNvSpPr txBox="1"/>
          <p:nvPr/>
        </p:nvSpPr>
        <p:spPr>
          <a:xfrm>
            <a:off x="1649445" y="3818307"/>
            <a:ext cx="2897475" cy="369332"/>
          </a:xfrm>
          <a:prstGeom prst="rect">
            <a:avLst/>
          </a:prstGeom>
          <a:noFill/>
        </p:spPr>
        <p:txBody>
          <a:bodyPr wrap="square" rtlCol="0">
            <a:spAutoFit/>
          </a:bodyPr>
          <a:lstStyle/>
          <a:p>
            <a:r>
              <a:rPr lang="en-US" smtClean="0">
                <a:solidFill>
                  <a:srgbClr val="100A5D"/>
                </a:solidFill>
              </a:rPr>
              <a:t>#Hyperledger #Composer</a:t>
            </a:r>
            <a:endParaRPr lang="en-US" dirty="0">
              <a:solidFill>
                <a:srgbClr val="100A5D"/>
              </a:solidFill>
            </a:endParaRPr>
          </a:p>
        </p:txBody>
      </p:sp>
      <p:pic>
        <p:nvPicPr>
          <p:cNvPr id="2049" name="Picture 2048"/>
          <p:cNvPicPr>
            <a:picLocks noChangeAspect="1"/>
          </p:cNvPicPr>
          <p:nvPr/>
        </p:nvPicPr>
        <p:blipFill>
          <a:blip r:embed="rId7"/>
          <a:stretch>
            <a:fillRect/>
          </a:stretch>
        </p:blipFill>
        <p:spPr>
          <a:xfrm>
            <a:off x="876965" y="3699932"/>
            <a:ext cx="809650" cy="606081"/>
          </a:xfrm>
          <a:prstGeom prst="rect">
            <a:avLst/>
          </a:prstGeom>
        </p:spPr>
      </p:pic>
      <p:pic>
        <p:nvPicPr>
          <p:cNvPr id="2055" name="Picture 2054"/>
          <p:cNvPicPr>
            <a:picLocks noChangeAspect="1"/>
          </p:cNvPicPr>
          <p:nvPr/>
        </p:nvPicPr>
        <p:blipFill>
          <a:blip r:embed="rId8"/>
          <a:stretch>
            <a:fillRect/>
          </a:stretch>
        </p:blipFill>
        <p:spPr>
          <a:xfrm>
            <a:off x="5196971" y="3818307"/>
            <a:ext cx="860658" cy="355192"/>
          </a:xfrm>
          <a:prstGeom prst="rect">
            <a:avLst/>
          </a:prstGeom>
        </p:spPr>
      </p:pic>
      <p:sp>
        <p:nvSpPr>
          <p:cNvPr id="41" name="TextBox 40"/>
          <p:cNvSpPr txBox="1"/>
          <p:nvPr/>
        </p:nvSpPr>
        <p:spPr>
          <a:xfrm>
            <a:off x="6057629" y="3679712"/>
            <a:ext cx="1844702" cy="646331"/>
          </a:xfrm>
          <a:prstGeom prst="rect">
            <a:avLst/>
          </a:prstGeom>
          <a:noFill/>
        </p:spPr>
        <p:txBody>
          <a:bodyPr wrap="square" rtlCol="0">
            <a:spAutoFit/>
          </a:bodyPr>
          <a:lstStyle/>
          <a:p>
            <a:r>
              <a:rPr lang="en-US" dirty="0" smtClean="0">
                <a:solidFill>
                  <a:srgbClr val="100A5D"/>
                </a:solidFill>
              </a:rPr>
              <a:t>Hyperledger Meetup’s</a:t>
            </a:r>
            <a:endParaRPr lang="en-US" dirty="0">
              <a:solidFill>
                <a:srgbClr val="100A5D"/>
              </a:solidFill>
            </a:endParaRPr>
          </a:p>
        </p:txBody>
      </p:sp>
    </p:spTree>
    <p:extLst>
      <p:ext uri="{BB962C8B-B14F-4D97-AF65-F5344CB8AC3E}">
        <p14:creationId xmlns:p14="http://schemas.microsoft.com/office/powerpoint/2010/main" val="17305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a:t>Getting started on your blockchain journey</a:t>
            </a:r>
          </a:p>
          <a:p>
            <a:endParaRPr lang="en-US" dirty="0"/>
          </a:p>
        </p:txBody>
      </p:sp>
      <p:sp>
        <p:nvSpPr>
          <p:cNvPr id="5" name="Slide Number Placeholder 4"/>
          <p:cNvSpPr>
            <a:spLocks noGrp="1"/>
          </p:cNvSpPr>
          <p:nvPr>
            <p:ph type="sldNum" sz="quarter" idx="15"/>
          </p:nvPr>
        </p:nvSpPr>
        <p:spPr/>
        <p:txBody>
          <a:bodyPr/>
          <a:lstStyle/>
          <a:p>
            <a:fld id="{08BF69C1-739F-1B47-B5E3-FA651BCAB105}" type="slidenum">
              <a:rPr lang="en-US" smtClean="0"/>
              <a:pPr/>
              <a:t>18</a:t>
            </a:fld>
            <a:endParaRPr lang="en-US" dirty="0"/>
          </a:p>
        </p:txBody>
      </p:sp>
      <p:graphicFrame>
        <p:nvGraphicFramePr>
          <p:cNvPr id="18" name="Table 17"/>
          <p:cNvGraphicFramePr>
            <a:graphicFrameLocks noGrp="1"/>
          </p:cNvGraphicFramePr>
          <p:nvPr>
            <p:extLst/>
          </p:nvPr>
        </p:nvGraphicFramePr>
        <p:xfrm>
          <a:off x="1088958" y="696712"/>
          <a:ext cx="6242570" cy="3825892"/>
        </p:xfrm>
        <a:graphic>
          <a:graphicData uri="http://schemas.openxmlformats.org/drawingml/2006/table">
            <a:tbl>
              <a:tblPr firstRow="1" bandRow="1">
                <a:tableStyleId>{5C22544A-7EE6-4342-B048-85BDC9FD1C3A}</a:tableStyleId>
              </a:tblPr>
              <a:tblGrid>
                <a:gridCol w="3121285">
                  <a:extLst>
                    <a:ext uri="{9D8B030D-6E8A-4147-A177-3AD203B41FA5}">
                      <a16:colId xmlns:a16="http://schemas.microsoft.com/office/drawing/2014/main" xmlns="" val="1473611387"/>
                    </a:ext>
                  </a:extLst>
                </a:gridCol>
                <a:gridCol w="3121285">
                  <a:extLst>
                    <a:ext uri="{9D8B030D-6E8A-4147-A177-3AD203B41FA5}">
                      <a16:colId xmlns:a16="http://schemas.microsoft.com/office/drawing/2014/main" xmlns="" val="1931913689"/>
                    </a:ext>
                  </a:extLst>
                </a:gridCol>
              </a:tblGrid>
              <a:tr h="1912946">
                <a:tc>
                  <a:txBody>
                    <a:bodyPr/>
                    <a:lstStyle/>
                    <a:p>
                      <a:pPr marL="111125"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n-lt"/>
                          <a:hlinkClick r:id="rId3"/>
                        </a:rPr>
                        <a:t>Learn More About </a:t>
                      </a:r>
                      <a:br>
                        <a:rPr lang="en-US" sz="1800" b="0" dirty="0">
                          <a:solidFill>
                            <a:schemeClr val="tx1"/>
                          </a:solidFill>
                          <a:latin typeface="+mn-lt"/>
                          <a:hlinkClick r:id="rId3"/>
                        </a:rPr>
                      </a:br>
                      <a:r>
                        <a:rPr lang="en-US" sz="1800" b="0" dirty="0">
                          <a:solidFill>
                            <a:schemeClr val="tx1"/>
                          </a:solidFill>
                          <a:latin typeface="+mn-lt"/>
                          <a:hlinkClick r:id="rId3"/>
                        </a:rPr>
                        <a:t>IBM Blockchain</a:t>
                      </a:r>
                      <a:endParaRPr lang="en-US" sz="1800" b="0" kern="1200" dirty="0">
                        <a:solidFill>
                          <a:schemeClr val="tx1"/>
                        </a:solidFill>
                        <a:latin typeface="+mn-lt"/>
                        <a:ea typeface="MS PGothic" charset="-128"/>
                        <a:cs typeface="IBM Plex Sans Regular" charset="0"/>
                      </a:endParaRPr>
                    </a:p>
                  </a:txBody>
                  <a:tcPr anchor="b">
                    <a:lnL w="12700" cap="flat" cmpd="sng" algn="ctr">
                      <a:solidFill>
                        <a:schemeClr val="bg2">
                          <a:lumMod val="65000"/>
                        </a:schemeClr>
                      </a:solidFill>
                      <a:prstDash val="solid"/>
                      <a:round/>
                      <a:headEnd type="none" w="med" len="med"/>
                      <a:tailEnd type="none" w="med" len="med"/>
                    </a:lnL>
                    <a:lnR w="12700" cap="flat" cmpd="sng" algn="ctr">
                      <a:solidFill>
                        <a:schemeClr val="bg2">
                          <a:lumMod val="65000"/>
                        </a:schemeClr>
                      </a:solidFill>
                      <a:prstDash val="solid"/>
                      <a:round/>
                      <a:headEnd type="none" w="med" len="med"/>
                      <a:tailEnd type="none" w="med" len="med"/>
                    </a:lnR>
                    <a:lnT w="12700" cap="flat" cmpd="sng" algn="ctr">
                      <a:solidFill>
                        <a:schemeClr val="bg2">
                          <a:lumMod val="65000"/>
                        </a:schemeClr>
                      </a:solidFill>
                      <a:prstDash val="solid"/>
                      <a:round/>
                      <a:headEnd type="none" w="med" len="med"/>
                      <a:tailEnd type="none" w="med" len="med"/>
                    </a:lnT>
                    <a:lnB w="12700" cap="flat" cmpd="sng" algn="ctr">
                      <a:solidFill>
                        <a:schemeClr val="bg2">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11125"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n-lt"/>
                          <a:hlinkClick r:id="rId4"/>
                        </a:rPr>
                        <a:t>Schedule an IBM Blockchain Workshop</a:t>
                      </a:r>
                      <a:endParaRPr lang="en-US" sz="1800" b="0" dirty="0">
                        <a:solidFill>
                          <a:schemeClr val="tx1"/>
                        </a:solidFill>
                        <a:latin typeface="+mn-lt"/>
                      </a:endParaRPr>
                    </a:p>
                  </a:txBody>
                  <a:tcPr anchor="b">
                    <a:lnL w="12700" cap="flat" cmpd="sng" algn="ctr">
                      <a:solidFill>
                        <a:schemeClr val="bg2">
                          <a:lumMod val="65000"/>
                        </a:schemeClr>
                      </a:solidFill>
                      <a:prstDash val="solid"/>
                      <a:round/>
                      <a:headEnd type="none" w="med" len="med"/>
                      <a:tailEnd type="none" w="med" len="med"/>
                    </a:lnL>
                    <a:lnR w="12700" cap="flat" cmpd="sng" algn="ctr">
                      <a:solidFill>
                        <a:schemeClr val="bg2">
                          <a:lumMod val="65000"/>
                        </a:schemeClr>
                      </a:solidFill>
                      <a:prstDash val="solid"/>
                      <a:round/>
                      <a:headEnd type="none" w="med" len="med"/>
                      <a:tailEnd type="none" w="med" len="med"/>
                    </a:lnR>
                    <a:lnT w="12700" cap="flat" cmpd="sng" algn="ctr">
                      <a:solidFill>
                        <a:schemeClr val="bg2">
                          <a:lumMod val="65000"/>
                        </a:schemeClr>
                      </a:solidFill>
                      <a:prstDash val="solid"/>
                      <a:round/>
                      <a:headEnd type="none" w="med" len="med"/>
                      <a:tailEnd type="none" w="med" len="med"/>
                    </a:lnT>
                    <a:lnB w="12700" cap="flat" cmpd="sng" algn="ctr">
                      <a:solidFill>
                        <a:schemeClr val="bg2">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3270483557"/>
                  </a:ext>
                </a:extLst>
              </a:tr>
              <a:tr h="1912946">
                <a:tc>
                  <a:txBody>
                    <a:bodyPr/>
                    <a:lstStyle/>
                    <a:p>
                      <a:pPr marL="111125"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n-lt"/>
                          <a:hlinkClick r:id="rId5"/>
                        </a:rPr>
                        <a:t>Develop a Blockchain Application</a:t>
                      </a:r>
                      <a:endParaRPr lang="en-US" sz="1800" b="0" dirty="0">
                        <a:solidFill>
                          <a:schemeClr val="tx1"/>
                        </a:solidFill>
                        <a:latin typeface="+mn-lt"/>
                      </a:endParaRPr>
                    </a:p>
                  </a:txBody>
                  <a:tcPr anchor="b">
                    <a:lnL w="12700" cap="flat" cmpd="sng" algn="ctr">
                      <a:solidFill>
                        <a:schemeClr val="bg2">
                          <a:lumMod val="65000"/>
                        </a:schemeClr>
                      </a:solidFill>
                      <a:prstDash val="solid"/>
                      <a:round/>
                      <a:headEnd type="none" w="med" len="med"/>
                      <a:tailEnd type="none" w="med" len="med"/>
                    </a:lnL>
                    <a:lnR w="12700" cap="flat" cmpd="sng" algn="ctr">
                      <a:solidFill>
                        <a:schemeClr val="bg2">
                          <a:lumMod val="65000"/>
                        </a:schemeClr>
                      </a:solidFill>
                      <a:prstDash val="solid"/>
                      <a:round/>
                      <a:headEnd type="none" w="med" len="med"/>
                      <a:tailEnd type="none" w="med" len="med"/>
                    </a:lnR>
                    <a:lnT w="12700" cap="flat" cmpd="sng" algn="ctr">
                      <a:solidFill>
                        <a:schemeClr val="bg2">
                          <a:lumMod val="65000"/>
                        </a:schemeClr>
                      </a:solidFill>
                      <a:prstDash val="solid"/>
                      <a:round/>
                      <a:headEnd type="none" w="med" len="med"/>
                      <a:tailEnd type="none" w="med" len="med"/>
                    </a:lnT>
                    <a:lnB w="12700" cap="flat" cmpd="sng" algn="ctr">
                      <a:solidFill>
                        <a:schemeClr val="bg2">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11125"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n-lt"/>
                          <a:hlinkClick r:id="rId6"/>
                        </a:rPr>
                        <a:t>Activate and Grow your Blockchain Network</a:t>
                      </a:r>
                      <a:endParaRPr lang="en-US" sz="1800" b="0" dirty="0">
                        <a:solidFill>
                          <a:schemeClr val="tx1"/>
                        </a:solidFill>
                        <a:latin typeface="+mn-lt"/>
                      </a:endParaRPr>
                    </a:p>
                  </a:txBody>
                  <a:tcPr anchor="b">
                    <a:lnL w="12700" cap="flat" cmpd="sng" algn="ctr">
                      <a:solidFill>
                        <a:schemeClr val="bg2">
                          <a:lumMod val="65000"/>
                        </a:schemeClr>
                      </a:solidFill>
                      <a:prstDash val="solid"/>
                      <a:round/>
                      <a:headEnd type="none" w="med" len="med"/>
                      <a:tailEnd type="none" w="med" len="med"/>
                    </a:lnL>
                    <a:lnR w="12700" cap="flat" cmpd="sng" algn="ctr">
                      <a:solidFill>
                        <a:schemeClr val="bg2">
                          <a:lumMod val="65000"/>
                        </a:schemeClr>
                      </a:solidFill>
                      <a:prstDash val="solid"/>
                      <a:round/>
                      <a:headEnd type="none" w="med" len="med"/>
                      <a:tailEnd type="none" w="med" len="med"/>
                    </a:lnR>
                    <a:lnT w="12700" cap="flat" cmpd="sng" algn="ctr">
                      <a:solidFill>
                        <a:schemeClr val="bg2">
                          <a:lumMod val="65000"/>
                        </a:schemeClr>
                      </a:solidFill>
                      <a:prstDash val="solid"/>
                      <a:round/>
                      <a:headEnd type="none" w="med" len="med"/>
                      <a:tailEnd type="none" w="med" len="med"/>
                    </a:lnT>
                    <a:lnB w="12700" cap="flat" cmpd="sng" algn="ctr">
                      <a:solidFill>
                        <a:schemeClr val="bg2">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xmlns="" val="2434156292"/>
                  </a:ext>
                </a:extLst>
              </a:tr>
            </a:tbl>
          </a:graphicData>
        </a:graphic>
      </p:graphicFrame>
      <p:sp>
        <p:nvSpPr>
          <p:cNvPr id="19" name="Oval 18"/>
          <p:cNvSpPr/>
          <p:nvPr/>
        </p:nvSpPr>
        <p:spPr>
          <a:xfrm>
            <a:off x="4104735" y="2489078"/>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0" name="Oval 19"/>
          <p:cNvSpPr/>
          <p:nvPr/>
        </p:nvSpPr>
        <p:spPr>
          <a:xfrm>
            <a:off x="7220993" y="2489078"/>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1" name="Oval 20"/>
          <p:cNvSpPr/>
          <p:nvPr/>
        </p:nvSpPr>
        <p:spPr>
          <a:xfrm>
            <a:off x="986398" y="2489079"/>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2" name="Oval 21"/>
          <p:cNvSpPr/>
          <p:nvPr/>
        </p:nvSpPr>
        <p:spPr>
          <a:xfrm>
            <a:off x="4106408" y="609550"/>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3" name="Oval 22"/>
          <p:cNvSpPr/>
          <p:nvPr/>
        </p:nvSpPr>
        <p:spPr>
          <a:xfrm>
            <a:off x="7220590" y="4413708"/>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4" name="Oval 23"/>
          <p:cNvSpPr/>
          <p:nvPr/>
        </p:nvSpPr>
        <p:spPr>
          <a:xfrm>
            <a:off x="986398" y="4383560"/>
            <a:ext cx="211015" cy="221063"/>
          </a:xfrm>
          <a:prstGeom prst="ellipse">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25" name="Picture 24"/>
          <p:cNvPicPr>
            <a:picLocks noChangeAspect="1"/>
          </p:cNvPicPr>
          <p:nvPr/>
        </p:nvPicPr>
        <p:blipFill>
          <a:blip r:embed="rId7"/>
          <a:stretch>
            <a:fillRect/>
          </a:stretch>
        </p:blipFill>
        <p:spPr>
          <a:xfrm>
            <a:off x="1197413" y="881730"/>
            <a:ext cx="2724912" cy="1024128"/>
          </a:xfrm>
          <a:prstGeom prst="rect">
            <a:avLst/>
          </a:prstGeom>
        </p:spPr>
      </p:pic>
      <p:pic>
        <p:nvPicPr>
          <p:cNvPr id="26" name="Picture 25"/>
          <p:cNvPicPr>
            <a:picLocks noChangeAspect="1"/>
          </p:cNvPicPr>
          <p:nvPr/>
        </p:nvPicPr>
        <p:blipFill>
          <a:blip r:embed="rId8"/>
          <a:stretch>
            <a:fillRect/>
          </a:stretch>
        </p:blipFill>
        <p:spPr>
          <a:xfrm>
            <a:off x="4443089" y="855366"/>
            <a:ext cx="2724912" cy="1024128"/>
          </a:xfrm>
          <a:prstGeom prst="rect">
            <a:avLst/>
          </a:prstGeom>
        </p:spPr>
      </p:pic>
      <p:pic>
        <p:nvPicPr>
          <p:cNvPr id="27" name="Picture 26"/>
          <p:cNvPicPr>
            <a:picLocks noChangeAspect="1"/>
          </p:cNvPicPr>
          <p:nvPr/>
        </p:nvPicPr>
        <p:blipFill>
          <a:blip r:embed="rId9"/>
          <a:stretch>
            <a:fillRect/>
          </a:stretch>
        </p:blipFill>
        <p:spPr>
          <a:xfrm>
            <a:off x="1336778" y="2796713"/>
            <a:ext cx="2724912" cy="1024128"/>
          </a:xfrm>
          <a:prstGeom prst="rect">
            <a:avLst/>
          </a:prstGeom>
        </p:spPr>
      </p:pic>
      <p:pic>
        <p:nvPicPr>
          <p:cNvPr id="28" name="Picture 27"/>
          <p:cNvPicPr>
            <a:picLocks noChangeAspect="1"/>
          </p:cNvPicPr>
          <p:nvPr/>
        </p:nvPicPr>
        <p:blipFill>
          <a:blip r:embed="rId10"/>
          <a:stretch>
            <a:fillRect/>
          </a:stretch>
        </p:blipFill>
        <p:spPr>
          <a:xfrm>
            <a:off x="4443089" y="2796713"/>
            <a:ext cx="2724912" cy="1024128"/>
          </a:xfrm>
          <a:prstGeom prst="rect">
            <a:avLst/>
          </a:prstGeom>
        </p:spPr>
      </p:pic>
    </p:spTree>
    <p:extLst>
      <p:ext uri="{BB962C8B-B14F-4D97-AF65-F5344CB8AC3E}">
        <p14:creationId xmlns:p14="http://schemas.microsoft.com/office/powerpoint/2010/main" val="2524371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Thank you</a:t>
            </a:r>
          </a:p>
          <a:p>
            <a:endParaRPr lang="en-US" dirty="0"/>
          </a:p>
        </p:txBody>
      </p:sp>
      <p:sp>
        <p:nvSpPr>
          <p:cNvPr id="7" name="Text Placeholder 6"/>
          <p:cNvSpPr>
            <a:spLocks noGrp="1"/>
          </p:cNvSpPr>
          <p:nvPr>
            <p:ph type="body" sz="quarter" idx="11"/>
          </p:nvPr>
        </p:nvSpPr>
        <p:spPr/>
        <p:txBody>
          <a:bodyPr/>
          <a:lstStyle/>
          <a:p>
            <a:endParaRPr lang="en-US" dirty="0"/>
          </a:p>
        </p:txBody>
      </p:sp>
      <p:sp>
        <p:nvSpPr>
          <p:cNvPr id="8" name="TextBox 7"/>
          <p:cNvSpPr txBox="1">
            <a:spLocks noChangeArrowheads="1"/>
          </p:cNvSpPr>
          <p:nvPr/>
        </p:nvSpPr>
        <p:spPr bwMode="auto">
          <a:xfrm>
            <a:off x="118616" y="2491166"/>
            <a:ext cx="2346325" cy="861774"/>
          </a:xfrm>
          <a:prstGeom prst="rect">
            <a:avLst/>
          </a:prstGeom>
          <a:noFill/>
          <a:ln w="9525">
            <a:noFill/>
            <a:miter lim="800000"/>
            <a:headEnd/>
            <a:tailEnd/>
          </a:ln>
        </p:spPr>
        <p:txBody>
          <a:bodyPr wrap="square">
            <a:spAutoFit/>
          </a:bodyPr>
          <a:lstStyle/>
          <a:p>
            <a:r>
              <a:rPr lang="en-US" sz="1000" b="0" dirty="0">
                <a:solidFill>
                  <a:srgbClr val="F9FAF9"/>
                </a:solidFill>
                <a:latin typeface="IBM Plex Sans Regular" charset="0"/>
                <a:cs typeface="IBM Plex Sans Regular" charset="0"/>
              </a:rPr>
              <a:t>www.ibm.com/blockchain</a:t>
            </a:r>
          </a:p>
          <a:p>
            <a:endParaRPr lang="en-US" sz="1000" b="0" dirty="0">
              <a:solidFill>
                <a:srgbClr val="F9FAF9"/>
              </a:solidFill>
              <a:latin typeface="IBM Plex Sans Regular" charset="0"/>
              <a:cs typeface="IBM Plex Sans Regular" charset="0"/>
            </a:endParaRPr>
          </a:p>
          <a:p>
            <a:r>
              <a:rPr lang="en-US" sz="1000" b="0" dirty="0">
                <a:solidFill>
                  <a:srgbClr val="F9FAF9"/>
                </a:solidFill>
                <a:latin typeface="IBM Plex Sans Regular" charset="0"/>
                <a:cs typeface="IBM Plex Sans Regular" charset="0"/>
              </a:rPr>
              <a:t>developer.ibm.com/blockchain</a:t>
            </a:r>
          </a:p>
          <a:p>
            <a:endParaRPr lang="en-US" sz="1000" b="0" dirty="0">
              <a:solidFill>
                <a:srgbClr val="F9FAF9"/>
              </a:solidFill>
              <a:latin typeface="IBM Plex Sans Regular" charset="0"/>
              <a:cs typeface="IBM Plex Sans Regular" charset="0"/>
            </a:endParaRPr>
          </a:p>
          <a:p>
            <a:r>
              <a:rPr lang="en-US" sz="1000" b="0" dirty="0">
                <a:solidFill>
                  <a:srgbClr val="F9FAF9"/>
                </a:solidFill>
                <a:latin typeface="IBM Plex Sans Regular" charset="0"/>
                <a:cs typeface="IBM Plex Sans Regular" charset="0"/>
              </a:rPr>
              <a:t>www.hyperledger.org</a:t>
            </a:r>
            <a:endParaRPr lang="en-US" sz="1000" b="0" dirty="0">
              <a:solidFill>
                <a:srgbClr val="FFFFFF"/>
              </a:solidFill>
              <a:latin typeface="IBM Plex Sans Regular" charset="0"/>
              <a:cs typeface="IBM Plex Sans Regular" charset="0"/>
            </a:endParaRPr>
          </a:p>
        </p:txBody>
      </p:sp>
      <p:sp>
        <p:nvSpPr>
          <p:cNvPr id="9" name="TextBox 8"/>
          <p:cNvSpPr txBox="1"/>
          <p:nvPr/>
        </p:nvSpPr>
        <p:spPr>
          <a:xfrm>
            <a:off x="139700" y="3863906"/>
            <a:ext cx="5394826" cy="116955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solidFill>
                  <a:schemeClr val="bg1"/>
                </a:solidFill>
                <a:latin typeface="IBM Plex Sans" charset="0"/>
                <a:ea typeface="IBM Plex Sans" charset="0"/>
                <a:cs typeface="IBM Plex Sans" charset="0"/>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represents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p:txBody>
      </p:sp>
    </p:spTree>
    <p:extLst>
      <p:ext uri="{BB962C8B-B14F-4D97-AF65-F5344CB8AC3E}">
        <p14:creationId xmlns:p14="http://schemas.microsoft.com/office/powerpoint/2010/main" val="2085594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4FF"/>
                </a:solidFill>
              </a:rPr>
              <a:t>Contents</a:t>
            </a:r>
          </a:p>
        </p:txBody>
      </p:sp>
      <p:sp>
        <p:nvSpPr>
          <p:cNvPr id="3" name="Slide Number Placeholder 2"/>
          <p:cNvSpPr>
            <a:spLocks noGrp="1"/>
          </p:cNvSpPr>
          <p:nvPr>
            <p:ph type="sldNum" sz="quarter" idx="15"/>
          </p:nvPr>
        </p:nvSpPr>
        <p:spPr/>
        <p:txBody>
          <a:bodyPr/>
          <a:lstStyle/>
          <a:p>
            <a:fld id="{08BF69C1-739F-1B47-B5E3-FA651BCAB105}" type="slidenum">
              <a:rPr lang="en-US" smtClean="0">
                <a:solidFill>
                  <a:srgbClr val="000E5E">
                    <a:lumMod val="50000"/>
                  </a:srgbClr>
                </a:solidFill>
              </a:rPr>
              <a:pPr/>
              <a:t>2</a:t>
            </a:fld>
            <a:endParaRPr lang="en-US" dirty="0">
              <a:solidFill>
                <a:srgbClr val="000E5E">
                  <a:lumMod val="50000"/>
                </a:srgbClr>
              </a:solidFill>
            </a:endParaRPr>
          </a:p>
        </p:txBody>
      </p:sp>
      <p:sp>
        <p:nvSpPr>
          <p:cNvPr id="32" name="Title 1"/>
          <p:cNvSpPr txBox="1">
            <a:spLocks/>
          </p:cNvSpPr>
          <p:nvPr/>
        </p:nvSpPr>
        <p:spPr>
          <a:xfrm>
            <a:off x="4107551" y="800364"/>
            <a:ext cx="2371954" cy="75161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What is Blockchain?</a:t>
            </a:r>
          </a:p>
        </p:txBody>
      </p:sp>
      <p:sp>
        <p:nvSpPr>
          <p:cNvPr id="33" name="Title 1"/>
          <p:cNvSpPr txBox="1">
            <a:spLocks/>
          </p:cNvSpPr>
          <p:nvPr/>
        </p:nvSpPr>
        <p:spPr>
          <a:xfrm>
            <a:off x="4105248" y="2164823"/>
            <a:ext cx="2567779" cy="847777"/>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Why is it relevant for our business?</a:t>
            </a:r>
          </a:p>
        </p:txBody>
      </p:sp>
      <p:sp>
        <p:nvSpPr>
          <p:cNvPr id="34" name="Title 1"/>
          <p:cNvSpPr txBox="1">
            <a:spLocks/>
          </p:cNvSpPr>
          <p:nvPr/>
        </p:nvSpPr>
        <p:spPr>
          <a:xfrm>
            <a:off x="4107550" y="3392391"/>
            <a:ext cx="2869265" cy="7774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00000"/>
              </a:lnSpc>
            </a:pPr>
            <a:r>
              <a:rPr lang="en-US" sz="1800" dirty="0">
                <a:solidFill>
                  <a:srgbClr val="000000"/>
                </a:solidFill>
                <a:ea typeface="IBM Plex Sans" charset="0"/>
                <a:cs typeface="IBM Plex Sans" charset="0"/>
              </a:rPr>
              <a:t>How can IBM help us apply blockchain?</a:t>
            </a:r>
            <a:endParaRPr lang="en-US" sz="1400" i="1" dirty="0">
              <a:solidFill>
                <a:srgbClr val="000000"/>
              </a:solidFill>
              <a:ea typeface="IBM Plex Sans" charset="0"/>
              <a:cs typeface="IBM Plex Sans" charset="0"/>
            </a:endParaRPr>
          </a:p>
        </p:txBody>
      </p:sp>
      <p:grpSp>
        <p:nvGrpSpPr>
          <p:cNvPr id="35" name="Group 34"/>
          <p:cNvGrpSpPr/>
          <p:nvPr/>
        </p:nvGrpSpPr>
        <p:grpSpPr>
          <a:xfrm>
            <a:off x="3152650" y="709862"/>
            <a:ext cx="911325" cy="911326"/>
            <a:chOff x="2661700" y="2683706"/>
            <a:chExt cx="911325" cy="911326"/>
          </a:xfrm>
        </p:grpSpPr>
        <p:sp>
          <p:nvSpPr>
            <p:cNvPr id="36" name="Oval 35"/>
            <p:cNvSpPr/>
            <p:nvPr/>
          </p:nvSpPr>
          <p:spPr>
            <a:xfrm>
              <a:off x="2661700" y="2683706"/>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37" name="Group 25"/>
            <p:cNvGrpSpPr>
              <a:grpSpLocks/>
            </p:cNvGrpSpPr>
            <p:nvPr/>
          </p:nvGrpSpPr>
          <p:grpSpPr bwMode="auto">
            <a:xfrm>
              <a:off x="2968872" y="2868374"/>
              <a:ext cx="296979" cy="541989"/>
              <a:chOff x="3589" y="1491"/>
              <a:chExt cx="227" cy="414"/>
            </a:xfrm>
          </p:grpSpPr>
          <p:sp>
            <p:nvSpPr>
              <p:cNvPr id="38" name="Freeform 28"/>
              <p:cNvSpPr>
                <a:spLocks/>
              </p:cNvSpPr>
              <p:nvPr/>
            </p:nvSpPr>
            <p:spPr bwMode="auto">
              <a:xfrm>
                <a:off x="3675" y="1849"/>
                <a:ext cx="56" cy="56"/>
              </a:xfrm>
              <a:custGeom>
                <a:avLst/>
                <a:gdLst>
                  <a:gd name="T0" fmla="*/ 14 w 111"/>
                  <a:gd name="T1" fmla="*/ 7 h 112"/>
                  <a:gd name="T2" fmla="*/ 14 w 111"/>
                  <a:gd name="T3" fmla="*/ 7 h 112"/>
                  <a:gd name="T4" fmla="*/ 14 w 111"/>
                  <a:gd name="T5" fmla="*/ 6 h 112"/>
                  <a:gd name="T6" fmla="*/ 14 w 111"/>
                  <a:gd name="T7" fmla="*/ 5 h 112"/>
                  <a:gd name="T8" fmla="*/ 14 w 111"/>
                  <a:gd name="T9" fmla="*/ 5 h 112"/>
                  <a:gd name="T10" fmla="*/ 13 w 111"/>
                  <a:gd name="T11" fmla="*/ 4 h 112"/>
                  <a:gd name="T12" fmla="*/ 12 w 111"/>
                  <a:gd name="T13" fmla="*/ 3 h 112"/>
                  <a:gd name="T14" fmla="*/ 11 w 111"/>
                  <a:gd name="T15" fmla="*/ 2 h 112"/>
                  <a:gd name="T16" fmla="*/ 10 w 111"/>
                  <a:gd name="T17" fmla="*/ 1 h 112"/>
                  <a:gd name="T18" fmla="*/ 9 w 111"/>
                  <a:gd name="T19" fmla="*/ 1 h 112"/>
                  <a:gd name="T20" fmla="*/ 9 w 111"/>
                  <a:gd name="T21" fmla="*/ 1 h 112"/>
                  <a:gd name="T22" fmla="*/ 8 w 111"/>
                  <a:gd name="T23" fmla="*/ 1 h 112"/>
                  <a:gd name="T24" fmla="*/ 7 w 111"/>
                  <a:gd name="T25" fmla="*/ 0 h 112"/>
                  <a:gd name="T26" fmla="*/ 7 w 111"/>
                  <a:gd name="T27" fmla="*/ 1 h 112"/>
                  <a:gd name="T28" fmla="*/ 6 w 111"/>
                  <a:gd name="T29" fmla="*/ 1 h 112"/>
                  <a:gd name="T30" fmla="*/ 5 w 111"/>
                  <a:gd name="T31" fmla="*/ 1 h 112"/>
                  <a:gd name="T32" fmla="*/ 5 w 111"/>
                  <a:gd name="T33" fmla="*/ 1 h 112"/>
                  <a:gd name="T34" fmla="*/ 3 w 111"/>
                  <a:gd name="T35" fmla="*/ 2 h 112"/>
                  <a:gd name="T36" fmla="*/ 2 w 111"/>
                  <a:gd name="T37" fmla="*/ 3 h 112"/>
                  <a:gd name="T38" fmla="*/ 2 w 111"/>
                  <a:gd name="T39" fmla="*/ 4 h 112"/>
                  <a:gd name="T40" fmla="*/ 1 w 111"/>
                  <a:gd name="T41" fmla="*/ 5 h 112"/>
                  <a:gd name="T42" fmla="*/ 1 w 111"/>
                  <a:gd name="T43" fmla="*/ 5 h 112"/>
                  <a:gd name="T44" fmla="*/ 1 w 111"/>
                  <a:gd name="T45" fmla="*/ 6 h 112"/>
                  <a:gd name="T46" fmla="*/ 0 w 111"/>
                  <a:gd name="T47" fmla="*/ 7 h 112"/>
                  <a:gd name="T48" fmla="*/ 0 w 111"/>
                  <a:gd name="T49" fmla="*/ 7 h 112"/>
                  <a:gd name="T50" fmla="*/ 0 w 111"/>
                  <a:gd name="T51" fmla="*/ 7 h 112"/>
                  <a:gd name="T52" fmla="*/ 1 w 111"/>
                  <a:gd name="T53" fmla="*/ 9 h 112"/>
                  <a:gd name="T54" fmla="*/ 1 w 111"/>
                  <a:gd name="T55" fmla="*/ 9 h 112"/>
                  <a:gd name="T56" fmla="*/ 1 w 111"/>
                  <a:gd name="T57" fmla="*/ 10 h 112"/>
                  <a:gd name="T58" fmla="*/ 2 w 111"/>
                  <a:gd name="T59" fmla="*/ 11 h 112"/>
                  <a:gd name="T60" fmla="*/ 2 w 111"/>
                  <a:gd name="T61" fmla="*/ 12 h 112"/>
                  <a:gd name="T62" fmla="*/ 3 w 111"/>
                  <a:gd name="T63" fmla="*/ 13 h 112"/>
                  <a:gd name="T64" fmla="*/ 5 w 111"/>
                  <a:gd name="T65" fmla="*/ 14 h 112"/>
                  <a:gd name="T66" fmla="*/ 5 w 111"/>
                  <a:gd name="T67" fmla="*/ 14 h 112"/>
                  <a:gd name="T68" fmla="*/ 6 w 111"/>
                  <a:gd name="T69" fmla="*/ 14 h 112"/>
                  <a:gd name="T70" fmla="*/ 7 w 111"/>
                  <a:gd name="T71" fmla="*/ 14 h 112"/>
                  <a:gd name="T72" fmla="*/ 7 w 111"/>
                  <a:gd name="T73" fmla="*/ 14 h 112"/>
                  <a:gd name="T74" fmla="*/ 8 w 111"/>
                  <a:gd name="T75" fmla="*/ 14 h 112"/>
                  <a:gd name="T76" fmla="*/ 9 w 111"/>
                  <a:gd name="T77" fmla="*/ 14 h 112"/>
                  <a:gd name="T78" fmla="*/ 9 w 111"/>
                  <a:gd name="T79" fmla="*/ 14 h 112"/>
                  <a:gd name="T80" fmla="*/ 10 w 111"/>
                  <a:gd name="T81" fmla="*/ 14 h 112"/>
                  <a:gd name="T82" fmla="*/ 11 w 111"/>
                  <a:gd name="T83" fmla="*/ 13 h 112"/>
                  <a:gd name="T84" fmla="*/ 12 w 111"/>
                  <a:gd name="T85" fmla="*/ 12 h 112"/>
                  <a:gd name="T86" fmla="*/ 13 w 111"/>
                  <a:gd name="T87" fmla="*/ 11 h 112"/>
                  <a:gd name="T88" fmla="*/ 14 w 111"/>
                  <a:gd name="T89" fmla="*/ 10 h 112"/>
                  <a:gd name="T90" fmla="*/ 14 w 111"/>
                  <a:gd name="T91" fmla="*/ 9 h 112"/>
                  <a:gd name="T92" fmla="*/ 14 w 111"/>
                  <a:gd name="T93" fmla="*/ 9 h 112"/>
                  <a:gd name="T94" fmla="*/ 14 w 111"/>
                  <a:gd name="T95" fmla="*/ 7 h 112"/>
                  <a:gd name="T96" fmla="*/ 14 w 111"/>
                  <a:gd name="T97" fmla="*/ 7 h 1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1"/>
                  <a:gd name="T148" fmla="*/ 0 h 112"/>
                  <a:gd name="T149" fmla="*/ 111 w 111"/>
                  <a:gd name="T150" fmla="*/ 112 h 1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1" h="112">
                    <a:moveTo>
                      <a:pt x="111" y="56"/>
                    </a:moveTo>
                    <a:lnTo>
                      <a:pt x="111" y="50"/>
                    </a:lnTo>
                    <a:lnTo>
                      <a:pt x="110" y="45"/>
                    </a:lnTo>
                    <a:lnTo>
                      <a:pt x="109" y="40"/>
                    </a:lnTo>
                    <a:lnTo>
                      <a:pt x="107" y="34"/>
                    </a:lnTo>
                    <a:lnTo>
                      <a:pt x="102" y="25"/>
                    </a:lnTo>
                    <a:lnTo>
                      <a:pt x="94" y="17"/>
                    </a:lnTo>
                    <a:lnTo>
                      <a:pt x="87" y="9"/>
                    </a:lnTo>
                    <a:lnTo>
                      <a:pt x="77" y="5"/>
                    </a:lnTo>
                    <a:lnTo>
                      <a:pt x="72" y="3"/>
                    </a:lnTo>
                    <a:lnTo>
                      <a:pt x="67" y="1"/>
                    </a:lnTo>
                    <a:lnTo>
                      <a:pt x="61" y="1"/>
                    </a:lnTo>
                    <a:lnTo>
                      <a:pt x="55" y="0"/>
                    </a:lnTo>
                    <a:lnTo>
                      <a:pt x="49" y="1"/>
                    </a:lnTo>
                    <a:lnTo>
                      <a:pt x="44" y="1"/>
                    </a:lnTo>
                    <a:lnTo>
                      <a:pt x="39" y="3"/>
                    </a:lnTo>
                    <a:lnTo>
                      <a:pt x="33" y="5"/>
                    </a:lnTo>
                    <a:lnTo>
                      <a:pt x="24" y="9"/>
                    </a:lnTo>
                    <a:lnTo>
                      <a:pt x="16" y="17"/>
                    </a:lnTo>
                    <a:lnTo>
                      <a:pt x="9" y="25"/>
                    </a:lnTo>
                    <a:lnTo>
                      <a:pt x="4" y="34"/>
                    </a:lnTo>
                    <a:lnTo>
                      <a:pt x="2" y="40"/>
                    </a:lnTo>
                    <a:lnTo>
                      <a:pt x="1" y="45"/>
                    </a:lnTo>
                    <a:lnTo>
                      <a:pt x="0" y="50"/>
                    </a:lnTo>
                    <a:lnTo>
                      <a:pt x="0" y="56"/>
                    </a:lnTo>
                    <a:lnTo>
                      <a:pt x="0" y="62"/>
                    </a:lnTo>
                    <a:lnTo>
                      <a:pt x="1" y="67"/>
                    </a:lnTo>
                    <a:lnTo>
                      <a:pt x="2" y="72"/>
                    </a:lnTo>
                    <a:lnTo>
                      <a:pt x="4" y="77"/>
                    </a:lnTo>
                    <a:lnTo>
                      <a:pt x="9" y="87"/>
                    </a:lnTo>
                    <a:lnTo>
                      <a:pt x="16" y="95"/>
                    </a:lnTo>
                    <a:lnTo>
                      <a:pt x="24" y="102"/>
                    </a:lnTo>
                    <a:lnTo>
                      <a:pt x="33" y="108"/>
                    </a:lnTo>
                    <a:lnTo>
                      <a:pt x="39" y="109"/>
                    </a:lnTo>
                    <a:lnTo>
                      <a:pt x="44" y="111"/>
                    </a:lnTo>
                    <a:lnTo>
                      <a:pt x="49" y="112"/>
                    </a:lnTo>
                    <a:lnTo>
                      <a:pt x="55" y="112"/>
                    </a:lnTo>
                    <a:lnTo>
                      <a:pt x="61" y="112"/>
                    </a:lnTo>
                    <a:lnTo>
                      <a:pt x="67" y="111"/>
                    </a:lnTo>
                    <a:lnTo>
                      <a:pt x="72" y="109"/>
                    </a:lnTo>
                    <a:lnTo>
                      <a:pt x="77" y="108"/>
                    </a:lnTo>
                    <a:lnTo>
                      <a:pt x="87" y="102"/>
                    </a:lnTo>
                    <a:lnTo>
                      <a:pt x="94" y="95"/>
                    </a:lnTo>
                    <a:lnTo>
                      <a:pt x="102" y="87"/>
                    </a:lnTo>
                    <a:lnTo>
                      <a:pt x="107" y="77"/>
                    </a:lnTo>
                    <a:lnTo>
                      <a:pt x="109" y="72"/>
                    </a:lnTo>
                    <a:lnTo>
                      <a:pt x="110" y="67"/>
                    </a:lnTo>
                    <a:lnTo>
                      <a:pt x="111" y="62"/>
                    </a:lnTo>
                    <a:lnTo>
                      <a:pt x="111" y="56"/>
                    </a:lnTo>
                    <a:close/>
                  </a:path>
                </a:pathLst>
              </a:custGeom>
              <a:solidFill>
                <a:schemeClr val="bg2"/>
              </a:solidFill>
              <a:ln w="9525">
                <a:noFill/>
                <a:round/>
                <a:headEnd/>
                <a:tailEnd/>
              </a:ln>
            </p:spPr>
            <p:txBody>
              <a:bodyPr/>
              <a:lstStyle/>
              <a:p>
                <a:endParaRPr lang="en-US" dirty="0">
                  <a:solidFill>
                    <a:srgbClr val="000000"/>
                  </a:solidFill>
                </a:endParaRPr>
              </a:p>
            </p:txBody>
          </p:sp>
          <p:sp>
            <p:nvSpPr>
              <p:cNvPr id="39" name="Freeform 29"/>
              <p:cNvSpPr>
                <a:spLocks/>
              </p:cNvSpPr>
              <p:nvPr/>
            </p:nvSpPr>
            <p:spPr bwMode="auto">
              <a:xfrm>
                <a:off x="3589" y="1491"/>
                <a:ext cx="227" cy="298"/>
              </a:xfrm>
              <a:custGeom>
                <a:avLst/>
                <a:gdLst>
                  <a:gd name="T0" fmla="*/ 27 w 455"/>
                  <a:gd name="T1" fmla="*/ 75 h 596"/>
                  <a:gd name="T2" fmla="*/ 26 w 455"/>
                  <a:gd name="T3" fmla="*/ 74 h 596"/>
                  <a:gd name="T4" fmla="*/ 25 w 455"/>
                  <a:gd name="T5" fmla="*/ 72 h 596"/>
                  <a:gd name="T6" fmla="*/ 26 w 455"/>
                  <a:gd name="T7" fmla="*/ 65 h 596"/>
                  <a:gd name="T8" fmla="*/ 28 w 455"/>
                  <a:gd name="T9" fmla="*/ 58 h 596"/>
                  <a:gd name="T10" fmla="*/ 31 w 455"/>
                  <a:gd name="T11" fmla="*/ 53 h 596"/>
                  <a:gd name="T12" fmla="*/ 35 w 455"/>
                  <a:gd name="T13" fmla="*/ 49 h 596"/>
                  <a:gd name="T14" fmla="*/ 42 w 455"/>
                  <a:gd name="T15" fmla="*/ 44 h 596"/>
                  <a:gd name="T16" fmla="*/ 46 w 455"/>
                  <a:gd name="T17" fmla="*/ 40 h 596"/>
                  <a:gd name="T18" fmla="*/ 49 w 455"/>
                  <a:gd name="T19" fmla="*/ 37 h 596"/>
                  <a:gd name="T20" fmla="*/ 50 w 455"/>
                  <a:gd name="T21" fmla="*/ 34 h 596"/>
                  <a:gd name="T22" fmla="*/ 51 w 455"/>
                  <a:gd name="T23" fmla="*/ 28 h 596"/>
                  <a:gd name="T24" fmla="*/ 51 w 455"/>
                  <a:gd name="T25" fmla="*/ 21 h 596"/>
                  <a:gd name="T26" fmla="*/ 49 w 455"/>
                  <a:gd name="T27" fmla="*/ 15 h 596"/>
                  <a:gd name="T28" fmla="*/ 45 w 455"/>
                  <a:gd name="T29" fmla="*/ 10 h 596"/>
                  <a:gd name="T30" fmla="*/ 40 w 455"/>
                  <a:gd name="T31" fmla="*/ 7 h 596"/>
                  <a:gd name="T32" fmla="*/ 33 w 455"/>
                  <a:gd name="T33" fmla="*/ 5 h 596"/>
                  <a:gd name="T34" fmla="*/ 26 w 455"/>
                  <a:gd name="T35" fmla="*/ 5 h 596"/>
                  <a:gd name="T36" fmla="*/ 19 w 455"/>
                  <a:gd name="T37" fmla="*/ 7 h 596"/>
                  <a:gd name="T38" fmla="*/ 13 w 455"/>
                  <a:gd name="T39" fmla="*/ 10 h 596"/>
                  <a:gd name="T40" fmla="*/ 9 w 455"/>
                  <a:gd name="T41" fmla="*/ 15 h 596"/>
                  <a:gd name="T42" fmla="*/ 6 w 455"/>
                  <a:gd name="T43" fmla="*/ 21 h 596"/>
                  <a:gd name="T44" fmla="*/ 5 w 455"/>
                  <a:gd name="T45" fmla="*/ 28 h 596"/>
                  <a:gd name="T46" fmla="*/ 4 w 455"/>
                  <a:gd name="T47" fmla="*/ 29 h 596"/>
                  <a:gd name="T48" fmla="*/ 3 w 455"/>
                  <a:gd name="T49" fmla="*/ 30 h 596"/>
                  <a:gd name="T50" fmla="*/ 2 w 455"/>
                  <a:gd name="T51" fmla="*/ 30 h 596"/>
                  <a:gd name="T52" fmla="*/ 0 w 455"/>
                  <a:gd name="T53" fmla="*/ 30 h 596"/>
                  <a:gd name="T54" fmla="*/ 0 w 455"/>
                  <a:gd name="T55" fmla="*/ 29 h 596"/>
                  <a:gd name="T56" fmla="*/ 0 w 455"/>
                  <a:gd name="T57" fmla="*/ 25 h 596"/>
                  <a:gd name="T58" fmla="*/ 0 w 455"/>
                  <a:gd name="T59" fmla="*/ 21 h 596"/>
                  <a:gd name="T60" fmla="*/ 2 w 455"/>
                  <a:gd name="T61" fmla="*/ 18 h 596"/>
                  <a:gd name="T62" fmla="*/ 4 w 455"/>
                  <a:gd name="T63" fmla="*/ 13 h 596"/>
                  <a:gd name="T64" fmla="*/ 8 w 455"/>
                  <a:gd name="T65" fmla="*/ 9 h 596"/>
                  <a:gd name="T66" fmla="*/ 13 w 455"/>
                  <a:gd name="T67" fmla="*/ 5 h 596"/>
                  <a:gd name="T68" fmla="*/ 17 w 455"/>
                  <a:gd name="T69" fmla="*/ 2 h 596"/>
                  <a:gd name="T70" fmla="*/ 21 w 455"/>
                  <a:gd name="T71" fmla="*/ 1 h 596"/>
                  <a:gd name="T72" fmla="*/ 25 w 455"/>
                  <a:gd name="T73" fmla="*/ 1 h 596"/>
                  <a:gd name="T74" fmla="*/ 31 w 455"/>
                  <a:gd name="T75" fmla="*/ 1 h 596"/>
                  <a:gd name="T76" fmla="*/ 39 w 455"/>
                  <a:gd name="T77" fmla="*/ 2 h 596"/>
                  <a:gd name="T78" fmla="*/ 46 w 455"/>
                  <a:gd name="T79" fmla="*/ 5 h 596"/>
                  <a:gd name="T80" fmla="*/ 52 w 455"/>
                  <a:gd name="T81" fmla="*/ 11 h 596"/>
                  <a:gd name="T82" fmla="*/ 54 w 455"/>
                  <a:gd name="T83" fmla="*/ 14 h 596"/>
                  <a:gd name="T84" fmla="*/ 55 w 455"/>
                  <a:gd name="T85" fmla="*/ 18 h 596"/>
                  <a:gd name="T86" fmla="*/ 56 w 455"/>
                  <a:gd name="T87" fmla="*/ 21 h 596"/>
                  <a:gd name="T88" fmla="*/ 56 w 455"/>
                  <a:gd name="T89" fmla="*/ 26 h 596"/>
                  <a:gd name="T90" fmla="*/ 56 w 455"/>
                  <a:gd name="T91" fmla="*/ 33 h 596"/>
                  <a:gd name="T92" fmla="*/ 54 w 455"/>
                  <a:gd name="T93" fmla="*/ 38 h 596"/>
                  <a:gd name="T94" fmla="*/ 51 w 455"/>
                  <a:gd name="T95" fmla="*/ 42 h 596"/>
                  <a:gd name="T96" fmla="*/ 48 w 455"/>
                  <a:gd name="T97" fmla="*/ 46 h 596"/>
                  <a:gd name="T98" fmla="*/ 40 w 455"/>
                  <a:gd name="T99" fmla="*/ 51 h 596"/>
                  <a:gd name="T100" fmla="*/ 36 w 455"/>
                  <a:gd name="T101" fmla="*/ 55 h 596"/>
                  <a:gd name="T102" fmla="*/ 33 w 455"/>
                  <a:gd name="T103" fmla="*/ 59 h 596"/>
                  <a:gd name="T104" fmla="*/ 32 w 455"/>
                  <a:gd name="T105" fmla="*/ 63 h 596"/>
                  <a:gd name="T106" fmla="*/ 31 w 455"/>
                  <a:gd name="T107" fmla="*/ 70 h 596"/>
                  <a:gd name="T108" fmla="*/ 30 w 455"/>
                  <a:gd name="T109" fmla="*/ 73 h 596"/>
                  <a:gd name="T110" fmla="*/ 29 w 455"/>
                  <a:gd name="T111" fmla="*/ 75 h 596"/>
                  <a:gd name="T112" fmla="*/ 28 w 455"/>
                  <a:gd name="T113" fmla="*/ 75 h 5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5"/>
                  <a:gd name="T172" fmla="*/ 0 h 596"/>
                  <a:gd name="T173" fmla="*/ 455 w 455"/>
                  <a:gd name="T174" fmla="*/ 596 h 59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5" h="596">
                    <a:moveTo>
                      <a:pt x="227" y="596"/>
                    </a:moveTo>
                    <a:lnTo>
                      <a:pt x="223" y="596"/>
                    </a:lnTo>
                    <a:lnTo>
                      <a:pt x="219" y="594"/>
                    </a:lnTo>
                    <a:lnTo>
                      <a:pt x="216" y="593"/>
                    </a:lnTo>
                    <a:lnTo>
                      <a:pt x="213" y="590"/>
                    </a:lnTo>
                    <a:lnTo>
                      <a:pt x="211" y="587"/>
                    </a:lnTo>
                    <a:lnTo>
                      <a:pt x="209" y="584"/>
                    </a:lnTo>
                    <a:lnTo>
                      <a:pt x="208" y="580"/>
                    </a:lnTo>
                    <a:lnTo>
                      <a:pt x="207" y="575"/>
                    </a:lnTo>
                    <a:lnTo>
                      <a:pt x="208" y="553"/>
                    </a:lnTo>
                    <a:lnTo>
                      <a:pt x="210" y="533"/>
                    </a:lnTo>
                    <a:lnTo>
                      <a:pt x="213" y="515"/>
                    </a:lnTo>
                    <a:lnTo>
                      <a:pt x="217" y="497"/>
                    </a:lnTo>
                    <a:lnTo>
                      <a:pt x="222" y="481"/>
                    </a:lnTo>
                    <a:lnTo>
                      <a:pt x="229" y="466"/>
                    </a:lnTo>
                    <a:lnTo>
                      <a:pt x="236" y="453"/>
                    </a:lnTo>
                    <a:lnTo>
                      <a:pt x="244" y="440"/>
                    </a:lnTo>
                    <a:lnTo>
                      <a:pt x="253" y="429"/>
                    </a:lnTo>
                    <a:lnTo>
                      <a:pt x="262" y="418"/>
                    </a:lnTo>
                    <a:lnTo>
                      <a:pt x="271" y="409"/>
                    </a:lnTo>
                    <a:lnTo>
                      <a:pt x="281" y="399"/>
                    </a:lnTo>
                    <a:lnTo>
                      <a:pt x="301" y="383"/>
                    </a:lnTo>
                    <a:lnTo>
                      <a:pt x="322" y="367"/>
                    </a:lnTo>
                    <a:lnTo>
                      <a:pt x="340" y="353"/>
                    </a:lnTo>
                    <a:lnTo>
                      <a:pt x="357" y="340"/>
                    </a:lnTo>
                    <a:lnTo>
                      <a:pt x="365" y="332"/>
                    </a:lnTo>
                    <a:lnTo>
                      <a:pt x="373" y="325"/>
                    </a:lnTo>
                    <a:lnTo>
                      <a:pt x="379" y="317"/>
                    </a:lnTo>
                    <a:lnTo>
                      <a:pt x="387" y="308"/>
                    </a:lnTo>
                    <a:lnTo>
                      <a:pt x="392" y="299"/>
                    </a:lnTo>
                    <a:lnTo>
                      <a:pt x="398" y="288"/>
                    </a:lnTo>
                    <a:lnTo>
                      <a:pt x="402" y="278"/>
                    </a:lnTo>
                    <a:lnTo>
                      <a:pt x="407" y="266"/>
                    </a:lnTo>
                    <a:lnTo>
                      <a:pt x="410" y="253"/>
                    </a:lnTo>
                    <a:lnTo>
                      <a:pt x="412" y="239"/>
                    </a:lnTo>
                    <a:lnTo>
                      <a:pt x="414" y="224"/>
                    </a:lnTo>
                    <a:lnTo>
                      <a:pt x="414" y="208"/>
                    </a:lnTo>
                    <a:lnTo>
                      <a:pt x="413" y="190"/>
                    </a:lnTo>
                    <a:lnTo>
                      <a:pt x="411" y="172"/>
                    </a:lnTo>
                    <a:lnTo>
                      <a:pt x="407" y="156"/>
                    </a:lnTo>
                    <a:lnTo>
                      <a:pt x="400" y="141"/>
                    </a:lnTo>
                    <a:lnTo>
                      <a:pt x="393" y="126"/>
                    </a:lnTo>
                    <a:lnTo>
                      <a:pt x="384" y="111"/>
                    </a:lnTo>
                    <a:lnTo>
                      <a:pt x="373" y="99"/>
                    </a:lnTo>
                    <a:lnTo>
                      <a:pt x="362" y="87"/>
                    </a:lnTo>
                    <a:lnTo>
                      <a:pt x="349" y="77"/>
                    </a:lnTo>
                    <a:lnTo>
                      <a:pt x="334" y="67"/>
                    </a:lnTo>
                    <a:lnTo>
                      <a:pt x="320" y="60"/>
                    </a:lnTo>
                    <a:lnTo>
                      <a:pt x="303" y="53"/>
                    </a:lnTo>
                    <a:lnTo>
                      <a:pt x="285" y="47"/>
                    </a:lnTo>
                    <a:lnTo>
                      <a:pt x="267" y="44"/>
                    </a:lnTo>
                    <a:lnTo>
                      <a:pt x="247" y="41"/>
                    </a:lnTo>
                    <a:lnTo>
                      <a:pt x="227" y="41"/>
                    </a:lnTo>
                    <a:lnTo>
                      <a:pt x="209" y="42"/>
                    </a:lnTo>
                    <a:lnTo>
                      <a:pt x="190" y="44"/>
                    </a:lnTo>
                    <a:lnTo>
                      <a:pt x="172" y="49"/>
                    </a:lnTo>
                    <a:lnTo>
                      <a:pt x="154" y="56"/>
                    </a:lnTo>
                    <a:lnTo>
                      <a:pt x="138" y="63"/>
                    </a:lnTo>
                    <a:lnTo>
                      <a:pt x="123" y="73"/>
                    </a:lnTo>
                    <a:lnTo>
                      <a:pt x="108" y="83"/>
                    </a:lnTo>
                    <a:lnTo>
                      <a:pt x="95" y="96"/>
                    </a:lnTo>
                    <a:lnTo>
                      <a:pt x="83" y="109"/>
                    </a:lnTo>
                    <a:lnTo>
                      <a:pt x="72" y="123"/>
                    </a:lnTo>
                    <a:lnTo>
                      <a:pt x="63" y="139"/>
                    </a:lnTo>
                    <a:lnTo>
                      <a:pt x="56" y="155"/>
                    </a:lnTo>
                    <a:lnTo>
                      <a:pt x="49" y="172"/>
                    </a:lnTo>
                    <a:lnTo>
                      <a:pt x="44" y="190"/>
                    </a:lnTo>
                    <a:lnTo>
                      <a:pt x="41" y="209"/>
                    </a:lnTo>
                    <a:lnTo>
                      <a:pt x="41" y="228"/>
                    </a:lnTo>
                    <a:lnTo>
                      <a:pt x="40" y="232"/>
                    </a:lnTo>
                    <a:lnTo>
                      <a:pt x="39" y="236"/>
                    </a:lnTo>
                    <a:lnTo>
                      <a:pt x="37" y="239"/>
                    </a:lnTo>
                    <a:lnTo>
                      <a:pt x="35" y="242"/>
                    </a:lnTo>
                    <a:lnTo>
                      <a:pt x="32" y="244"/>
                    </a:lnTo>
                    <a:lnTo>
                      <a:pt x="28" y="246"/>
                    </a:lnTo>
                    <a:lnTo>
                      <a:pt x="24" y="247"/>
                    </a:lnTo>
                    <a:lnTo>
                      <a:pt x="20" y="247"/>
                    </a:lnTo>
                    <a:lnTo>
                      <a:pt x="16" y="247"/>
                    </a:lnTo>
                    <a:lnTo>
                      <a:pt x="13" y="246"/>
                    </a:lnTo>
                    <a:lnTo>
                      <a:pt x="9" y="244"/>
                    </a:lnTo>
                    <a:lnTo>
                      <a:pt x="5" y="242"/>
                    </a:lnTo>
                    <a:lnTo>
                      <a:pt x="3" y="239"/>
                    </a:lnTo>
                    <a:lnTo>
                      <a:pt x="1" y="236"/>
                    </a:lnTo>
                    <a:lnTo>
                      <a:pt x="0" y="232"/>
                    </a:lnTo>
                    <a:lnTo>
                      <a:pt x="0" y="228"/>
                    </a:lnTo>
                    <a:lnTo>
                      <a:pt x="0" y="216"/>
                    </a:lnTo>
                    <a:lnTo>
                      <a:pt x="1" y="205"/>
                    </a:lnTo>
                    <a:lnTo>
                      <a:pt x="2" y="193"/>
                    </a:lnTo>
                    <a:lnTo>
                      <a:pt x="4" y="181"/>
                    </a:lnTo>
                    <a:lnTo>
                      <a:pt x="6" y="171"/>
                    </a:lnTo>
                    <a:lnTo>
                      <a:pt x="10" y="159"/>
                    </a:lnTo>
                    <a:lnTo>
                      <a:pt x="14" y="149"/>
                    </a:lnTo>
                    <a:lnTo>
                      <a:pt x="18" y="139"/>
                    </a:lnTo>
                    <a:lnTo>
                      <a:pt x="22" y="129"/>
                    </a:lnTo>
                    <a:lnTo>
                      <a:pt x="27" y="120"/>
                    </a:lnTo>
                    <a:lnTo>
                      <a:pt x="33" y="109"/>
                    </a:lnTo>
                    <a:lnTo>
                      <a:pt x="39" y="101"/>
                    </a:lnTo>
                    <a:lnTo>
                      <a:pt x="51" y="83"/>
                    </a:lnTo>
                    <a:lnTo>
                      <a:pt x="66" y="66"/>
                    </a:lnTo>
                    <a:lnTo>
                      <a:pt x="83" y="52"/>
                    </a:lnTo>
                    <a:lnTo>
                      <a:pt x="100" y="39"/>
                    </a:lnTo>
                    <a:lnTo>
                      <a:pt x="109" y="33"/>
                    </a:lnTo>
                    <a:lnTo>
                      <a:pt x="119" y="27"/>
                    </a:lnTo>
                    <a:lnTo>
                      <a:pt x="129" y="22"/>
                    </a:lnTo>
                    <a:lnTo>
                      <a:pt x="138" y="18"/>
                    </a:lnTo>
                    <a:lnTo>
                      <a:pt x="149" y="14"/>
                    </a:lnTo>
                    <a:lnTo>
                      <a:pt x="159" y="11"/>
                    </a:lnTo>
                    <a:lnTo>
                      <a:pt x="171" y="8"/>
                    </a:lnTo>
                    <a:lnTo>
                      <a:pt x="181" y="4"/>
                    </a:lnTo>
                    <a:lnTo>
                      <a:pt x="193" y="2"/>
                    </a:lnTo>
                    <a:lnTo>
                      <a:pt x="204" y="1"/>
                    </a:lnTo>
                    <a:lnTo>
                      <a:pt x="216" y="0"/>
                    </a:lnTo>
                    <a:lnTo>
                      <a:pt x="227" y="0"/>
                    </a:lnTo>
                    <a:lnTo>
                      <a:pt x="252" y="1"/>
                    </a:lnTo>
                    <a:lnTo>
                      <a:pt x="275" y="4"/>
                    </a:lnTo>
                    <a:lnTo>
                      <a:pt x="298" y="9"/>
                    </a:lnTo>
                    <a:lnTo>
                      <a:pt x="319" y="16"/>
                    </a:lnTo>
                    <a:lnTo>
                      <a:pt x="339" y="24"/>
                    </a:lnTo>
                    <a:lnTo>
                      <a:pt x="357" y="34"/>
                    </a:lnTo>
                    <a:lnTo>
                      <a:pt x="374" y="45"/>
                    </a:lnTo>
                    <a:lnTo>
                      <a:pt x="391" y="59"/>
                    </a:lnTo>
                    <a:lnTo>
                      <a:pt x="405" y="74"/>
                    </a:lnTo>
                    <a:lnTo>
                      <a:pt x="417" y="89"/>
                    </a:lnTo>
                    <a:lnTo>
                      <a:pt x="423" y="98"/>
                    </a:lnTo>
                    <a:lnTo>
                      <a:pt x="429" y="106"/>
                    </a:lnTo>
                    <a:lnTo>
                      <a:pt x="434" y="115"/>
                    </a:lnTo>
                    <a:lnTo>
                      <a:pt x="438" y="125"/>
                    </a:lnTo>
                    <a:lnTo>
                      <a:pt x="441" y="134"/>
                    </a:lnTo>
                    <a:lnTo>
                      <a:pt x="445" y="144"/>
                    </a:lnTo>
                    <a:lnTo>
                      <a:pt x="449" y="154"/>
                    </a:lnTo>
                    <a:lnTo>
                      <a:pt x="451" y="165"/>
                    </a:lnTo>
                    <a:lnTo>
                      <a:pt x="453" y="175"/>
                    </a:lnTo>
                    <a:lnTo>
                      <a:pt x="454" y="186"/>
                    </a:lnTo>
                    <a:lnTo>
                      <a:pt x="455" y="196"/>
                    </a:lnTo>
                    <a:lnTo>
                      <a:pt x="455" y="208"/>
                    </a:lnTo>
                    <a:lnTo>
                      <a:pt x="454" y="228"/>
                    </a:lnTo>
                    <a:lnTo>
                      <a:pt x="453" y="246"/>
                    </a:lnTo>
                    <a:lnTo>
                      <a:pt x="450" y="263"/>
                    </a:lnTo>
                    <a:lnTo>
                      <a:pt x="445" y="280"/>
                    </a:lnTo>
                    <a:lnTo>
                      <a:pt x="440" y="294"/>
                    </a:lnTo>
                    <a:lnTo>
                      <a:pt x="434" y="307"/>
                    </a:lnTo>
                    <a:lnTo>
                      <a:pt x="427" y="320"/>
                    </a:lnTo>
                    <a:lnTo>
                      <a:pt x="419" y="331"/>
                    </a:lnTo>
                    <a:lnTo>
                      <a:pt x="412" y="342"/>
                    </a:lnTo>
                    <a:lnTo>
                      <a:pt x="402" y="352"/>
                    </a:lnTo>
                    <a:lnTo>
                      <a:pt x="394" y="361"/>
                    </a:lnTo>
                    <a:lnTo>
                      <a:pt x="385" y="370"/>
                    </a:lnTo>
                    <a:lnTo>
                      <a:pt x="366" y="386"/>
                    </a:lnTo>
                    <a:lnTo>
                      <a:pt x="346" y="400"/>
                    </a:lnTo>
                    <a:lnTo>
                      <a:pt x="327" y="415"/>
                    </a:lnTo>
                    <a:lnTo>
                      <a:pt x="308" y="430"/>
                    </a:lnTo>
                    <a:lnTo>
                      <a:pt x="300" y="437"/>
                    </a:lnTo>
                    <a:lnTo>
                      <a:pt x="291" y="445"/>
                    </a:lnTo>
                    <a:lnTo>
                      <a:pt x="284" y="455"/>
                    </a:lnTo>
                    <a:lnTo>
                      <a:pt x="277" y="464"/>
                    </a:lnTo>
                    <a:lnTo>
                      <a:pt x="270" y="475"/>
                    </a:lnTo>
                    <a:lnTo>
                      <a:pt x="265" y="485"/>
                    </a:lnTo>
                    <a:lnTo>
                      <a:pt x="260" y="498"/>
                    </a:lnTo>
                    <a:lnTo>
                      <a:pt x="256" y="510"/>
                    </a:lnTo>
                    <a:lnTo>
                      <a:pt x="253" y="525"/>
                    </a:lnTo>
                    <a:lnTo>
                      <a:pt x="249" y="541"/>
                    </a:lnTo>
                    <a:lnTo>
                      <a:pt x="248" y="558"/>
                    </a:lnTo>
                    <a:lnTo>
                      <a:pt x="247" y="575"/>
                    </a:lnTo>
                    <a:lnTo>
                      <a:pt x="247" y="580"/>
                    </a:lnTo>
                    <a:lnTo>
                      <a:pt x="246" y="584"/>
                    </a:lnTo>
                    <a:lnTo>
                      <a:pt x="244" y="587"/>
                    </a:lnTo>
                    <a:lnTo>
                      <a:pt x="242" y="590"/>
                    </a:lnTo>
                    <a:lnTo>
                      <a:pt x="239" y="593"/>
                    </a:lnTo>
                    <a:lnTo>
                      <a:pt x="235" y="594"/>
                    </a:lnTo>
                    <a:lnTo>
                      <a:pt x="232" y="596"/>
                    </a:lnTo>
                    <a:lnTo>
                      <a:pt x="227" y="596"/>
                    </a:lnTo>
                    <a:close/>
                  </a:path>
                </a:pathLst>
              </a:custGeom>
              <a:solidFill>
                <a:schemeClr val="bg2"/>
              </a:solidFill>
              <a:ln w="9525">
                <a:noFill/>
                <a:round/>
                <a:headEnd/>
                <a:tailEnd/>
              </a:ln>
            </p:spPr>
            <p:txBody>
              <a:bodyPr/>
              <a:lstStyle/>
              <a:p>
                <a:endParaRPr lang="en-US" dirty="0">
                  <a:solidFill>
                    <a:srgbClr val="000000"/>
                  </a:solidFill>
                </a:endParaRPr>
              </a:p>
            </p:txBody>
          </p:sp>
        </p:grpSp>
      </p:grpSp>
      <p:grpSp>
        <p:nvGrpSpPr>
          <p:cNvPr id="40" name="Group 39"/>
          <p:cNvGrpSpPr/>
          <p:nvPr/>
        </p:nvGrpSpPr>
        <p:grpSpPr>
          <a:xfrm>
            <a:off x="3152648" y="2036212"/>
            <a:ext cx="911325" cy="911326"/>
            <a:chOff x="3254994" y="411711"/>
            <a:chExt cx="911325" cy="911326"/>
          </a:xfrm>
        </p:grpSpPr>
        <p:sp>
          <p:nvSpPr>
            <p:cNvPr id="41" name="Oval 40"/>
            <p:cNvSpPr/>
            <p:nvPr/>
          </p:nvSpPr>
          <p:spPr>
            <a:xfrm>
              <a:off x="3254994" y="411711"/>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42" name="Group 41"/>
            <p:cNvGrpSpPr>
              <a:grpSpLocks/>
            </p:cNvGrpSpPr>
            <p:nvPr/>
          </p:nvGrpSpPr>
          <p:grpSpPr bwMode="auto">
            <a:xfrm>
              <a:off x="3518568" y="678461"/>
              <a:ext cx="384175" cy="377825"/>
              <a:chOff x="3658" y="706"/>
              <a:chExt cx="242" cy="238"/>
            </a:xfrm>
            <a:solidFill>
              <a:schemeClr val="bg2"/>
            </a:solidFill>
          </p:grpSpPr>
          <p:sp>
            <p:nvSpPr>
              <p:cNvPr id="43" name="Freeform 14"/>
              <p:cNvSpPr>
                <a:spLocks noEditPoints="1"/>
              </p:cNvSpPr>
              <p:nvPr/>
            </p:nvSpPr>
            <p:spPr bwMode="auto">
              <a:xfrm>
                <a:off x="3658" y="706"/>
                <a:ext cx="242" cy="164"/>
              </a:xfrm>
              <a:custGeom>
                <a:avLst/>
                <a:gdLst>
                  <a:gd name="T0" fmla="*/ 2 w 587"/>
                  <a:gd name="T1" fmla="*/ 27 h 395"/>
                  <a:gd name="T2" fmla="*/ 40 w 587"/>
                  <a:gd name="T3" fmla="*/ 27 h 395"/>
                  <a:gd name="T4" fmla="*/ 40 w 587"/>
                  <a:gd name="T5" fmla="*/ 2 h 395"/>
                  <a:gd name="T6" fmla="*/ 40 w 587"/>
                  <a:gd name="T7" fmla="*/ 2 h 395"/>
                  <a:gd name="T8" fmla="*/ 39 w 587"/>
                  <a:gd name="T9" fmla="*/ 2 h 395"/>
                  <a:gd name="T10" fmla="*/ 39 w 587"/>
                  <a:gd name="T11" fmla="*/ 2 h 395"/>
                  <a:gd name="T12" fmla="*/ 39 w 587"/>
                  <a:gd name="T13" fmla="*/ 2 h 395"/>
                  <a:gd name="T14" fmla="*/ 2 w 587"/>
                  <a:gd name="T15" fmla="*/ 2 h 395"/>
                  <a:gd name="T16" fmla="*/ 2 w 587"/>
                  <a:gd name="T17" fmla="*/ 2 h 395"/>
                  <a:gd name="T18" fmla="*/ 2 w 587"/>
                  <a:gd name="T19" fmla="*/ 2 h 395"/>
                  <a:gd name="T20" fmla="*/ 2 w 587"/>
                  <a:gd name="T21" fmla="*/ 2 h 395"/>
                  <a:gd name="T22" fmla="*/ 2 w 587"/>
                  <a:gd name="T23" fmla="*/ 2 h 395"/>
                  <a:gd name="T24" fmla="*/ 2 w 587"/>
                  <a:gd name="T25" fmla="*/ 27 h 395"/>
                  <a:gd name="T26" fmla="*/ 40 w 587"/>
                  <a:gd name="T27" fmla="*/ 28 h 395"/>
                  <a:gd name="T28" fmla="*/ 1 w 587"/>
                  <a:gd name="T29" fmla="*/ 28 h 395"/>
                  <a:gd name="T30" fmla="*/ 0 w 587"/>
                  <a:gd name="T31" fmla="*/ 28 h 395"/>
                  <a:gd name="T32" fmla="*/ 0 w 587"/>
                  <a:gd name="T33" fmla="*/ 28 h 395"/>
                  <a:gd name="T34" fmla="*/ 0 w 587"/>
                  <a:gd name="T35" fmla="*/ 28 h 395"/>
                  <a:gd name="T36" fmla="*/ 0 w 587"/>
                  <a:gd name="T37" fmla="*/ 27 h 395"/>
                  <a:gd name="T38" fmla="*/ 0 w 587"/>
                  <a:gd name="T39" fmla="*/ 2 h 395"/>
                  <a:gd name="T40" fmla="*/ 0 w 587"/>
                  <a:gd name="T41" fmla="*/ 2 h 395"/>
                  <a:gd name="T42" fmla="*/ 0 w 587"/>
                  <a:gd name="T43" fmla="*/ 2 h 395"/>
                  <a:gd name="T44" fmla="*/ 0 w 587"/>
                  <a:gd name="T45" fmla="*/ 1 h 395"/>
                  <a:gd name="T46" fmla="*/ 1 w 587"/>
                  <a:gd name="T47" fmla="*/ 1 h 395"/>
                  <a:gd name="T48" fmla="*/ 1 w 587"/>
                  <a:gd name="T49" fmla="*/ 0 h 395"/>
                  <a:gd name="T50" fmla="*/ 2 w 587"/>
                  <a:gd name="T51" fmla="*/ 0 h 395"/>
                  <a:gd name="T52" fmla="*/ 2 w 587"/>
                  <a:gd name="T53" fmla="*/ 0 h 395"/>
                  <a:gd name="T54" fmla="*/ 2 w 587"/>
                  <a:gd name="T55" fmla="*/ 0 h 395"/>
                  <a:gd name="T56" fmla="*/ 39 w 587"/>
                  <a:gd name="T57" fmla="*/ 0 h 395"/>
                  <a:gd name="T58" fmla="*/ 39 w 587"/>
                  <a:gd name="T59" fmla="*/ 0 h 395"/>
                  <a:gd name="T60" fmla="*/ 40 w 587"/>
                  <a:gd name="T61" fmla="*/ 0 h 395"/>
                  <a:gd name="T62" fmla="*/ 40 w 587"/>
                  <a:gd name="T63" fmla="*/ 0 h 395"/>
                  <a:gd name="T64" fmla="*/ 40 w 587"/>
                  <a:gd name="T65" fmla="*/ 1 h 395"/>
                  <a:gd name="T66" fmla="*/ 41 w 587"/>
                  <a:gd name="T67" fmla="*/ 1 h 395"/>
                  <a:gd name="T68" fmla="*/ 41 w 587"/>
                  <a:gd name="T69" fmla="*/ 2 h 395"/>
                  <a:gd name="T70" fmla="*/ 41 w 587"/>
                  <a:gd name="T71" fmla="*/ 2 h 395"/>
                  <a:gd name="T72" fmla="*/ 41 w 587"/>
                  <a:gd name="T73" fmla="*/ 2 h 395"/>
                  <a:gd name="T74" fmla="*/ 41 w 587"/>
                  <a:gd name="T75" fmla="*/ 27 h 395"/>
                  <a:gd name="T76" fmla="*/ 41 w 587"/>
                  <a:gd name="T77" fmla="*/ 28 h 395"/>
                  <a:gd name="T78" fmla="*/ 41 w 587"/>
                  <a:gd name="T79" fmla="*/ 28 h 395"/>
                  <a:gd name="T80" fmla="*/ 41 w 587"/>
                  <a:gd name="T81" fmla="*/ 28 h 395"/>
                  <a:gd name="T82" fmla="*/ 40 w 587"/>
                  <a:gd name="T83" fmla="*/ 28 h 39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7"/>
                  <a:gd name="T127" fmla="*/ 0 h 395"/>
                  <a:gd name="T128" fmla="*/ 587 w 587"/>
                  <a:gd name="T129" fmla="*/ 395 h 39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7" h="395">
                    <a:moveTo>
                      <a:pt x="23" y="372"/>
                    </a:moveTo>
                    <a:lnTo>
                      <a:pt x="564" y="372"/>
                    </a:lnTo>
                    <a:lnTo>
                      <a:pt x="564" y="36"/>
                    </a:lnTo>
                    <a:lnTo>
                      <a:pt x="563" y="31"/>
                    </a:lnTo>
                    <a:lnTo>
                      <a:pt x="560" y="26"/>
                    </a:lnTo>
                    <a:lnTo>
                      <a:pt x="556" y="24"/>
                    </a:lnTo>
                    <a:lnTo>
                      <a:pt x="550" y="23"/>
                    </a:lnTo>
                    <a:lnTo>
                      <a:pt x="37" y="23"/>
                    </a:lnTo>
                    <a:lnTo>
                      <a:pt x="32" y="24"/>
                    </a:lnTo>
                    <a:lnTo>
                      <a:pt x="28" y="26"/>
                    </a:lnTo>
                    <a:lnTo>
                      <a:pt x="24" y="31"/>
                    </a:lnTo>
                    <a:lnTo>
                      <a:pt x="23" y="36"/>
                    </a:lnTo>
                    <a:lnTo>
                      <a:pt x="23" y="372"/>
                    </a:lnTo>
                    <a:close/>
                    <a:moveTo>
                      <a:pt x="576" y="395"/>
                    </a:moveTo>
                    <a:lnTo>
                      <a:pt x="12" y="395"/>
                    </a:lnTo>
                    <a:lnTo>
                      <a:pt x="8" y="394"/>
                    </a:lnTo>
                    <a:lnTo>
                      <a:pt x="5" y="392"/>
                    </a:lnTo>
                    <a:lnTo>
                      <a:pt x="1" y="389"/>
                    </a:lnTo>
                    <a:lnTo>
                      <a:pt x="0" y="384"/>
                    </a:lnTo>
                    <a:lnTo>
                      <a:pt x="0" y="36"/>
                    </a:lnTo>
                    <a:lnTo>
                      <a:pt x="1" y="29"/>
                    </a:lnTo>
                    <a:lnTo>
                      <a:pt x="4" y="22"/>
                    </a:lnTo>
                    <a:lnTo>
                      <a:pt x="7" y="15"/>
                    </a:lnTo>
                    <a:lnTo>
                      <a:pt x="12" y="10"/>
                    </a:lnTo>
                    <a:lnTo>
                      <a:pt x="17" y="6"/>
                    </a:lnTo>
                    <a:lnTo>
                      <a:pt x="23" y="2"/>
                    </a:lnTo>
                    <a:lnTo>
                      <a:pt x="30" y="0"/>
                    </a:lnTo>
                    <a:lnTo>
                      <a:pt x="37" y="0"/>
                    </a:lnTo>
                    <a:lnTo>
                      <a:pt x="550" y="0"/>
                    </a:lnTo>
                    <a:lnTo>
                      <a:pt x="558" y="0"/>
                    </a:lnTo>
                    <a:lnTo>
                      <a:pt x="565" y="2"/>
                    </a:lnTo>
                    <a:lnTo>
                      <a:pt x="571" y="6"/>
                    </a:lnTo>
                    <a:lnTo>
                      <a:pt x="577" y="10"/>
                    </a:lnTo>
                    <a:lnTo>
                      <a:pt x="581" y="15"/>
                    </a:lnTo>
                    <a:lnTo>
                      <a:pt x="584" y="22"/>
                    </a:lnTo>
                    <a:lnTo>
                      <a:pt x="586" y="29"/>
                    </a:lnTo>
                    <a:lnTo>
                      <a:pt x="587" y="36"/>
                    </a:lnTo>
                    <a:lnTo>
                      <a:pt x="587" y="384"/>
                    </a:lnTo>
                    <a:lnTo>
                      <a:pt x="586" y="389"/>
                    </a:lnTo>
                    <a:lnTo>
                      <a:pt x="584" y="392"/>
                    </a:lnTo>
                    <a:lnTo>
                      <a:pt x="580" y="394"/>
                    </a:lnTo>
                    <a:lnTo>
                      <a:pt x="576" y="395"/>
                    </a:lnTo>
                    <a:close/>
                  </a:path>
                </a:pathLst>
              </a:custGeom>
              <a:grpFill/>
              <a:ln w="9525">
                <a:noFill/>
                <a:round/>
                <a:headEnd/>
                <a:tailEnd/>
              </a:ln>
            </p:spPr>
            <p:txBody>
              <a:bodyPr/>
              <a:lstStyle/>
              <a:p>
                <a:endParaRPr lang="en-US" dirty="0">
                  <a:solidFill>
                    <a:srgbClr val="000000"/>
                  </a:solidFill>
                </a:endParaRPr>
              </a:p>
            </p:txBody>
          </p:sp>
          <p:sp>
            <p:nvSpPr>
              <p:cNvPr id="44" name="Rectangle 43"/>
              <p:cNvSpPr>
                <a:spLocks noChangeArrowheads="1"/>
              </p:cNvSpPr>
              <p:nvPr/>
            </p:nvSpPr>
            <p:spPr bwMode="auto">
              <a:xfrm>
                <a:off x="3663" y="740"/>
                <a:ext cx="232" cy="9"/>
              </a:xfrm>
              <a:prstGeom prst="rect">
                <a:avLst/>
              </a:prstGeom>
              <a:grpFill/>
              <a:ln w="9525">
                <a:noFill/>
                <a:miter lim="800000"/>
                <a:headEnd/>
                <a:tailEnd/>
              </a:ln>
            </p:spPr>
            <p:txBody>
              <a:bodyPr/>
              <a:lstStyle/>
              <a:p>
                <a:endParaRPr lang="en-US" dirty="0">
                  <a:solidFill>
                    <a:srgbClr val="000000"/>
                  </a:solidFill>
                </a:endParaRPr>
              </a:p>
            </p:txBody>
          </p:sp>
          <p:sp>
            <p:nvSpPr>
              <p:cNvPr id="45" name="Freeform 16"/>
              <p:cNvSpPr>
                <a:spLocks/>
              </p:cNvSpPr>
              <p:nvPr/>
            </p:nvSpPr>
            <p:spPr bwMode="auto">
              <a:xfrm>
                <a:off x="3873" y="724"/>
                <a:ext cx="10"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2" y="4"/>
                    </a:lnTo>
                    <a:lnTo>
                      <a:pt x="18" y="0"/>
                    </a:lnTo>
                    <a:lnTo>
                      <a:pt x="13" y="0"/>
                    </a:lnTo>
                    <a:lnTo>
                      <a:pt x="8" y="0"/>
                    </a:lnTo>
                    <a:lnTo>
                      <a:pt x="4" y="4"/>
                    </a:lnTo>
                    <a:lnTo>
                      <a:pt x="1" y="8"/>
                    </a:lnTo>
                    <a:lnTo>
                      <a:pt x="0" y="12"/>
                    </a:lnTo>
                    <a:lnTo>
                      <a:pt x="1" y="17"/>
                    </a:lnTo>
                    <a:lnTo>
                      <a:pt x="4" y="21"/>
                    </a:lnTo>
                    <a:lnTo>
                      <a:pt x="8" y="23"/>
                    </a:lnTo>
                    <a:lnTo>
                      <a:pt x="13" y="24"/>
                    </a:lnTo>
                    <a:lnTo>
                      <a:pt x="18" y="23"/>
                    </a:lnTo>
                    <a:lnTo>
                      <a:pt x="22" y="21"/>
                    </a:lnTo>
                    <a:lnTo>
                      <a:pt x="24" y="17"/>
                    </a:lnTo>
                    <a:lnTo>
                      <a:pt x="25" y="12"/>
                    </a:lnTo>
                    <a:close/>
                  </a:path>
                </a:pathLst>
              </a:custGeom>
              <a:grpFill/>
              <a:ln w="9525">
                <a:noFill/>
                <a:round/>
                <a:headEnd/>
                <a:tailEnd/>
              </a:ln>
            </p:spPr>
            <p:txBody>
              <a:bodyPr/>
              <a:lstStyle/>
              <a:p>
                <a:endParaRPr lang="en-US" dirty="0">
                  <a:solidFill>
                    <a:srgbClr val="000000"/>
                  </a:solidFill>
                </a:endParaRPr>
              </a:p>
            </p:txBody>
          </p:sp>
          <p:sp>
            <p:nvSpPr>
              <p:cNvPr id="46" name="Freeform 17"/>
              <p:cNvSpPr>
                <a:spLocks/>
              </p:cNvSpPr>
              <p:nvPr/>
            </p:nvSpPr>
            <p:spPr bwMode="auto">
              <a:xfrm>
                <a:off x="3850" y="724"/>
                <a:ext cx="10" cy="10"/>
              </a:xfrm>
              <a:custGeom>
                <a:avLst/>
                <a:gdLst>
                  <a:gd name="T0" fmla="*/ 2 w 24"/>
                  <a:gd name="T1" fmla="*/ 1 h 24"/>
                  <a:gd name="T2" fmla="*/ 2 w 24"/>
                  <a:gd name="T3" fmla="*/ 0 h 24"/>
                  <a:gd name="T4" fmla="*/ 2 w 24"/>
                  <a:gd name="T5" fmla="*/ 0 h 24"/>
                  <a:gd name="T6" fmla="*/ 1 w 24"/>
                  <a:gd name="T7" fmla="*/ 0 h 24"/>
                  <a:gd name="T8" fmla="*/ 1 w 24"/>
                  <a:gd name="T9" fmla="*/ 0 h 24"/>
                  <a:gd name="T10" fmla="*/ 0 w 24"/>
                  <a:gd name="T11" fmla="*/ 0 h 24"/>
                  <a:gd name="T12" fmla="*/ 0 w 24"/>
                  <a:gd name="T13" fmla="*/ 0 h 24"/>
                  <a:gd name="T14" fmla="*/ 0 w 24"/>
                  <a:gd name="T15" fmla="*/ 0 h 24"/>
                  <a:gd name="T16" fmla="*/ 0 w 24"/>
                  <a:gd name="T17" fmla="*/ 1 h 24"/>
                  <a:gd name="T18" fmla="*/ 0 w 24"/>
                  <a:gd name="T19" fmla="*/ 1 h 24"/>
                  <a:gd name="T20" fmla="*/ 0 w 24"/>
                  <a:gd name="T21" fmla="*/ 2 h 24"/>
                  <a:gd name="T22" fmla="*/ 0 w 24"/>
                  <a:gd name="T23" fmla="*/ 2 h 24"/>
                  <a:gd name="T24" fmla="*/ 1 w 24"/>
                  <a:gd name="T25" fmla="*/ 2 h 24"/>
                  <a:gd name="T26" fmla="*/ 1 w 24"/>
                  <a:gd name="T27" fmla="*/ 2 h 24"/>
                  <a:gd name="T28" fmla="*/ 2 w 24"/>
                  <a:gd name="T29" fmla="*/ 2 h 24"/>
                  <a:gd name="T30" fmla="*/ 2 w 24"/>
                  <a:gd name="T31" fmla="*/ 1 h 24"/>
                  <a:gd name="T32" fmla="*/ 2 w 24"/>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24"/>
                  <a:gd name="T53" fmla="*/ 24 w 24"/>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24">
                    <a:moveTo>
                      <a:pt x="24" y="12"/>
                    </a:moveTo>
                    <a:lnTo>
                      <a:pt x="23" y="8"/>
                    </a:lnTo>
                    <a:lnTo>
                      <a:pt x="21" y="4"/>
                    </a:lnTo>
                    <a:lnTo>
                      <a:pt x="16" y="0"/>
                    </a:lnTo>
                    <a:lnTo>
                      <a:pt x="12" y="0"/>
                    </a:lnTo>
                    <a:lnTo>
                      <a:pt x="7" y="0"/>
                    </a:lnTo>
                    <a:lnTo>
                      <a:pt x="3" y="4"/>
                    </a:lnTo>
                    <a:lnTo>
                      <a:pt x="1" y="8"/>
                    </a:lnTo>
                    <a:lnTo>
                      <a:pt x="0" y="12"/>
                    </a:lnTo>
                    <a:lnTo>
                      <a:pt x="1" y="17"/>
                    </a:lnTo>
                    <a:lnTo>
                      <a:pt x="3" y="21"/>
                    </a:lnTo>
                    <a:lnTo>
                      <a:pt x="7" y="23"/>
                    </a:lnTo>
                    <a:lnTo>
                      <a:pt x="12" y="24"/>
                    </a:lnTo>
                    <a:lnTo>
                      <a:pt x="16" y="23"/>
                    </a:lnTo>
                    <a:lnTo>
                      <a:pt x="21" y="21"/>
                    </a:lnTo>
                    <a:lnTo>
                      <a:pt x="23" y="17"/>
                    </a:lnTo>
                    <a:lnTo>
                      <a:pt x="24" y="12"/>
                    </a:lnTo>
                    <a:close/>
                  </a:path>
                </a:pathLst>
              </a:custGeom>
              <a:grpFill/>
              <a:ln w="9525">
                <a:noFill/>
                <a:round/>
                <a:headEnd/>
                <a:tailEnd/>
              </a:ln>
            </p:spPr>
            <p:txBody>
              <a:bodyPr/>
              <a:lstStyle/>
              <a:p>
                <a:endParaRPr lang="en-US" dirty="0">
                  <a:solidFill>
                    <a:srgbClr val="000000"/>
                  </a:solidFill>
                </a:endParaRPr>
              </a:p>
            </p:txBody>
          </p:sp>
          <p:sp>
            <p:nvSpPr>
              <p:cNvPr id="47" name="Freeform 18"/>
              <p:cNvSpPr>
                <a:spLocks/>
              </p:cNvSpPr>
              <p:nvPr/>
            </p:nvSpPr>
            <p:spPr bwMode="auto">
              <a:xfrm>
                <a:off x="3828" y="724"/>
                <a:ext cx="11" cy="10"/>
              </a:xfrm>
              <a:custGeom>
                <a:avLst/>
                <a:gdLst>
                  <a:gd name="T0" fmla="*/ 2 w 25"/>
                  <a:gd name="T1" fmla="*/ 1 h 24"/>
                  <a:gd name="T2" fmla="*/ 2 w 25"/>
                  <a:gd name="T3" fmla="*/ 0 h 24"/>
                  <a:gd name="T4" fmla="*/ 2 w 25"/>
                  <a:gd name="T5" fmla="*/ 0 h 24"/>
                  <a:gd name="T6" fmla="*/ 1 w 25"/>
                  <a:gd name="T7" fmla="*/ 0 h 24"/>
                  <a:gd name="T8" fmla="*/ 1 w 25"/>
                  <a:gd name="T9" fmla="*/ 0 h 24"/>
                  <a:gd name="T10" fmla="*/ 0 w 25"/>
                  <a:gd name="T11" fmla="*/ 0 h 24"/>
                  <a:gd name="T12" fmla="*/ 0 w 25"/>
                  <a:gd name="T13" fmla="*/ 0 h 24"/>
                  <a:gd name="T14" fmla="*/ 0 w 25"/>
                  <a:gd name="T15" fmla="*/ 0 h 24"/>
                  <a:gd name="T16" fmla="*/ 0 w 25"/>
                  <a:gd name="T17" fmla="*/ 1 h 24"/>
                  <a:gd name="T18" fmla="*/ 0 w 25"/>
                  <a:gd name="T19" fmla="*/ 1 h 24"/>
                  <a:gd name="T20" fmla="*/ 0 w 25"/>
                  <a:gd name="T21" fmla="*/ 2 h 24"/>
                  <a:gd name="T22" fmla="*/ 0 w 25"/>
                  <a:gd name="T23" fmla="*/ 2 h 24"/>
                  <a:gd name="T24" fmla="*/ 1 w 25"/>
                  <a:gd name="T25" fmla="*/ 2 h 24"/>
                  <a:gd name="T26" fmla="*/ 1 w 25"/>
                  <a:gd name="T27" fmla="*/ 2 h 24"/>
                  <a:gd name="T28" fmla="*/ 2 w 25"/>
                  <a:gd name="T29" fmla="*/ 2 h 24"/>
                  <a:gd name="T30" fmla="*/ 2 w 25"/>
                  <a:gd name="T31" fmla="*/ 1 h 24"/>
                  <a:gd name="T32" fmla="*/ 2 w 25"/>
                  <a:gd name="T33" fmla="*/ 1 h 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4"/>
                  <a:gd name="T53" fmla="*/ 25 w 25"/>
                  <a:gd name="T54" fmla="*/ 24 h 2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4">
                    <a:moveTo>
                      <a:pt x="25" y="12"/>
                    </a:moveTo>
                    <a:lnTo>
                      <a:pt x="24" y="8"/>
                    </a:lnTo>
                    <a:lnTo>
                      <a:pt x="21" y="4"/>
                    </a:lnTo>
                    <a:lnTo>
                      <a:pt x="17" y="0"/>
                    </a:lnTo>
                    <a:lnTo>
                      <a:pt x="13" y="0"/>
                    </a:lnTo>
                    <a:lnTo>
                      <a:pt x="7" y="0"/>
                    </a:lnTo>
                    <a:lnTo>
                      <a:pt x="3" y="4"/>
                    </a:lnTo>
                    <a:lnTo>
                      <a:pt x="1" y="8"/>
                    </a:lnTo>
                    <a:lnTo>
                      <a:pt x="0" y="12"/>
                    </a:lnTo>
                    <a:lnTo>
                      <a:pt x="1" y="17"/>
                    </a:lnTo>
                    <a:lnTo>
                      <a:pt x="3" y="21"/>
                    </a:lnTo>
                    <a:lnTo>
                      <a:pt x="7" y="23"/>
                    </a:lnTo>
                    <a:lnTo>
                      <a:pt x="13" y="24"/>
                    </a:lnTo>
                    <a:lnTo>
                      <a:pt x="17" y="23"/>
                    </a:lnTo>
                    <a:lnTo>
                      <a:pt x="21" y="21"/>
                    </a:lnTo>
                    <a:lnTo>
                      <a:pt x="24" y="17"/>
                    </a:lnTo>
                    <a:lnTo>
                      <a:pt x="25" y="12"/>
                    </a:lnTo>
                    <a:close/>
                  </a:path>
                </a:pathLst>
              </a:custGeom>
              <a:grpFill/>
              <a:ln w="9525">
                <a:noFill/>
                <a:round/>
                <a:headEnd/>
                <a:tailEnd/>
              </a:ln>
            </p:spPr>
            <p:txBody>
              <a:bodyPr/>
              <a:lstStyle/>
              <a:p>
                <a:endParaRPr lang="en-US" dirty="0">
                  <a:solidFill>
                    <a:srgbClr val="000000"/>
                  </a:solidFill>
                </a:endParaRPr>
              </a:p>
            </p:txBody>
          </p:sp>
          <p:sp>
            <p:nvSpPr>
              <p:cNvPr id="48" name="Freeform 19"/>
              <p:cNvSpPr>
                <a:spLocks/>
              </p:cNvSpPr>
              <p:nvPr/>
            </p:nvSpPr>
            <p:spPr bwMode="auto">
              <a:xfrm>
                <a:off x="3684" y="788"/>
                <a:ext cx="54" cy="9"/>
              </a:xfrm>
              <a:custGeom>
                <a:avLst/>
                <a:gdLst>
                  <a:gd name="T0" fmla="*/ 8 w 131"/>
                  <a:gd name="T1" fmla="*/ 1 h 24"/>
                  <a:gd name="T2" fmla="*/ 1 w 131"/>
                  <a:gd name="T3" fmla="*/ 1 h 24"/>
                  <a:gd name="T4" fmla="*/ 0 w 131"/>
                  <a:gd name="T5" fmla="*/ 1 h 24"/>
                  <a:gd name="T6" fmla="*/ 0 w 131"/>
                  <a:gd name="T7" fmla="*/ 1 h 24"/>
                  <a:gd name="T8" fmla="*/ 0 w 131"/>
                  <a:gd name="T9" fmla="*/ 1 h 24"/>
                  <a:gd name="T10" fmla="*/ 0 w 131"/>
                  <a:gd name="T11" fmla="*/ 1 h 24"/>
                  <a:gd name="T12" fmla="*/ 0 w 131"/>
                  <a:gd name="T13" fmla="*/ 0 h 24"/>
                  <a:gd name="T14" fmla="*/ 0 w 131"/>
                  <a:gd name="T15" fmla="*/ 0 h 24"/>
                  <a:gd name="T16" fmla="*/ 0 w 131"/>
                  <a:gd name="T17" fmla="*/ 0 h 24"/>
                  <a:gd name="T18" fmla="*/ 1 w 131"/>
                  <a:gd name="T19" fmla="*/ 0 h 24"/>
                  <a:gd name="T20" fmla="*/ 8 w 131"/>
                  <a:gd name="T21" fmla="*/ 0 h 24"/>
                  <a:gd name="T22" fmla="*/ 9 w 131"/>
                  <a:gd name="T23" fmla="*/ 0 h 24"/>
                  <a:gd name="T24" fmla="*/ 9 w 131"/>
                  <a:gd name="T25" fmla="*/ 0 h 24"/>
                  <a:gd name="T26" fmla="*/ 9 w 131"/>
                  <a:gd name="T27" fmla="*/ 0 h 24"/>
                  <a:gd name="T28" fmla="*/ 9 w 131"/>
                  <a:gd name="T29" fmla="*/ 1 h 24"/>
                  <a:gd name="T30" fmla="*/ 9 w 131"/>
                  <a:gd name="T31" fmla="*/ 1 h 24"/>
                  <a:gd name="T32" fmla="*/ 9 w 131"/>
                  <a:gd name="T33" fmla="*/ 1 h 24"/>
                  <a:gd name="T34" fmla="*/ 9 w 131"/>
                  <a:gd name="T35" fmla="*/ 1 h 24"/>
                  <a:gd name="T36" fmla="*/ 8 w 131"/>
                  <a:gd name="T37" fmla="*/ 1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4"/>
                  <a:gd name="T59" fmla="*/ 131 w 131"/>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4">
                    <a:moveTo>
                      <a:pt x="120" y="24"/>
                    </a:moveTo>
                    <a:lnTo>
                      <a:pt x="12" y="24"/>
                    </a:lnTo>
                    <a:lnTo>
                      <a:pt x="7" y="22"/>
                    </a:lnTo>
                    <a:lnTo>
                      <a:pt x="3" y="19"/>
                    </a:lnTo>
                    <a:lnTo>
                      <a:pt x="1" y="16"/>
                    </a:lnTo>
                    <a:lnTo>
                      <a:pt x="0" y="12"/>
                    </a:lnTo>
                    <a:lnTo>
                      <a:pt x="1" y="7"/>
                    </a:lnTo>
                    <a:lnTo>
                      <a:pt x="3" y="4"/>
                    </a:lnTo>
                    <a:lnTo>
                      <a:pt x="7" y="0"/>
                    </a:lnTo>
                    <a:lnTo>
                      <a:pt x="12" y="0"/>
                    </a:lnTo>
                    <a:lnTo>
                      <a:pt x="120" y="0"/>
                    </a:lnTo>
                    <a:lnTo>
                      <a:pt x="124" y="0"/>
                    </a:lnTo>
                    <a:lnTo>
                      <a:pt x="128" y="4"/>
                    </a:lnTo>
                    <a:lnTo>
                      <a:pt x="130" y="7"/>
                    </a:lnTo>
                    <a:lnTo>
                      <a:pt x="131" y="12"/>
                    </a:lnTo>
                    <a:lnTo>
                      <a:pt x="130" y="16"/>
                    </a:lnTo>
                    <a:lnTo>
                      <a:pt x="128" y="19"/>
                    </a:lnTo>
                    <a:lnTo>
                      <a:pt x="124" y="22"/>
                    </a:lnTo>
                    <a:lnTo>
                      <a:pt x="120" y="24"/>
                    </a:lnTo>
                    <a:close/>
                  </a:path>
                </a:pathLst>
              </a:custGeom>
              <a:grpFill/>
              <a:ln w="9525">
                <a:noFill/>
                <a:round/>
                <a:headEnd/>
                <a:tailEnd/>
              </a:ln>
            </p:spPr>
            <p:txBody>
              <a:bodyPr/>
              <a:lstStyle/>
              <a:p>
                <a:endParaRPr lang="en-US" dirty="0">
                  <a:solidFill>
                    <a:srgbClr val="000000"/>
                  </a:solidFill>
                </a:endParaRPr>
              </a:p>
            </p:txBody>
          </p:sp>
          <p:sp>
            <p:nvSpPr>
              <p:cNvPr id="49" name="Freeform 20"/>
              <p:cNvSpPr>
                <a:spLocks/>
              </p:cNvSpPr>
              <p:nvPr/>
            </p:nvSpPr>
            <p:spPr bwMode="auto">
              <a:xfrm>
                <a:off x="3684" y="764"/>
                <a:ext cx="54" cy="9"/>
              </a:xfrm>
              <a:custGeom>
                <a:avLst/>
                <a:gdLst>
                  <a:gd name="T0" fmla="*/ 8 w 131"/>
                  <a:gd name="T1" fmla="*/ 2 h 23"/>
                  <a:gd name="T2" fmla="*/ 1 w 131"/>
                  <a:gd name="T3" fmla="*/ 2 h 23"/>
                  <a:gd name="T4" fmla="*/ 0 w 131"/>
                  <a:gd name="T5" fmla="*/ 2 h 23"/>
                  <a:gd name="T6" fmla="*/ 0 w 131"/>
                  <a:gd name="T7" fmla="*/ 1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1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7"/>
                    </a:lnTo>
                    <a:lnTo>
                      <a:pt x="0" y="11"/>
                    </a:lnTo>
                    <a:lnTo>
                      <a:pt x="1" y="7"/>
                    </a:lnTo>
                    <a:lnTo>
                      <a:pt x="3" y="4"/>
                    </a:lnTo>
                    <a:lnTo>
                      <a:pt x="7" y="1"/>
                    </a:lnTo>
                    <a:lnTo>
                      <a:pt x="12" y="0"/>
                    </a:lnTo>
                    <a:lnTo>
                      <a:pt x="120" y="0"/>
                    </a:lnTo>
                    <a:lnTo>
                      <a:pt x="124" y="1"/>
                    </a:lnTo>
                    <a:lnTo>
                      <a:pt x="128" y="4"/>
                    </a:lnTo>
                    <a:lnTo>
                      <a:pt x="130" y="7"/>
                    </a:lnTo>
                    <a:lnTo>
                      <a:pt x="131" y="11"/>
                    </a:lnTo>
                    <a:lnTo>
                      <a:pt x="130" y="17"/>
                    </a:lnTo>
                    <a:lnTo>
                      <a:pt x="128" y="20"/>
                    </a:lnTo>
                    <a:lnTo>
                      <a:pt x="124" y="22"/>
                    </a:lnTo>
                    <a:lnTo>
                      <a:pt x="120" y="23"/>
                    </a:lnTo>
                    <a:close/>
                  </a:path>
                </a:pathLst>
              </a:custGeom>
              <a:grpFill/>
              <a:ln w="9525">
                <a:noFill/>
                <a:round/>
                <a:headEnd/>
                <a:tailEnd/>
              </a:ln>
            </p:spPr>
            <p:txBody>
              <a:bodyPr/>
              <a:lstStyle/>
              <a:p>
                <a:endParaRPr lang="en-US" dirty="0">
                  <a:solidFill>
                    <a:srgbClr val="000000"/>
                  </a:solidFill>
                </a:endParaRPr>
              </a:p>
            </p:txBody>
          </p:sp>
          <p:sp>
            <p:nvSpPr>
              <p:cNvPr id="50" name="Freeform 21"/>
              <p:cNvSpPr>
                <a:spLocks/>
              </p:cNvSpPr>
              <p:nvPr/>
            </p:nvSpPr>
            <p:spPr bwMode="auto">
              <a:xfrm>
                <a:off x="3684" y="812"/>
                <a:ext cx="54" cy="10"/>
              </a:xfrm>
              <a:custGeom>
                <a:avLst/>
                <a:gdLst>
                  <a:gd name="T0" fmla="*/ 8 w 131"/>
                  <a:gd name="T1" fmla="*/ 2 h 23"/>
                  <a:gd name="T2" fmla="*/ 1 w 131"/>
                  <a:gd name="T3" fmla="*/ 2 h 23"/>
                  <a:gd name="T4" fmla="*/ 0 w 131"/>
                  <a:gd name="T5" fmla="*/ 2 h 23"/>
                  <a:gd name="T6" fmla="*/ 0 w 131"/>
                  <a:gd name="T7" fmla="*/ 2 h 23"/>
                  <a:gd name="T8" fmla="*/ 0 w 131"/>
                  <a:gd name="T9" fmla="*/ 1 h 23"/>
                  <a:gd name="T10" fmla="*/ 0 w 131"/>
                  <a:gd name="T11" fmla="*/ 1 h 23"/>
                  <a:gd name="T12" fmla="*/ 0 w 131"/>
                  <a:gd name="T13" fmla="*/ 0 h 23"/>
                  <a:gd name="T14" fmla="*/ 0 w 131"/>
                  <a:gd name="T15" fmla="*/ 0 h 23"/>
                  <a:gd name="T16" fmla="*/ 0 w 131"/>
                  <a:gd name="T17" fmla="*/ 0 h 23"/>
                  <a:gd name="T18" fmla="*/ 1 w 131"/>
                  <a:gd name="T19" fmla="*/ 0 h 23"/>
                  <a:gd name="T20" fmla="*/ 8 w 131"/>
                  <a:gd name="T21" fmla="*/ 0 h 23"/>
                  <a:gd name="T22" fmla="*/ 9 w 131"/>
                  <a:gd name="T23" fmla="*/ 0 h 23"/>
                  <a:gd name="T24" fmla="*/ 9 w 131"/>
                  <a:gd name="T25" fmla="*/ 0 h 23"/>
                  <a:gd name="T26" fmla="*/ 9 w 131"/>
                  <a:gd name="T27" fmla="*/ 0 h 23"/>
                  <a:gd name="T28" fmla="*/ 9 w 131"/>
                  <a:gd name="T29" fmla="*/ 1 h 23"/>
                  <a:gd name="T30" fmla="*/ 9 w 131"/>
                  <a:gd name="T31" fmla="*/ 1 h 23"/>
                  <a:gd name="T32" fmla="*/ 9 w 131"/>
                  <a:gd name="T33" fmla="*/ 2 h 23"/>
                  <a:gd name="T34" fmla="*/ 9 w 131"/>
                  <a:gd name="T35" fmla="*/ 2 h 23"/>
                  <a:gd name="T36" fmla="*/ 8 w 131"/>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1"/>
                  <a:gd name="T58" fmla="*/ 0 h 23"/>
                  <a:gd name="T59" fmla="*/ 131 w 131"/>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1" h="23">
                    <a:moveTo>
                      <a:pt x="120" y="23"/>
                    </a:moveTo>
                    <a:lnTo>
                      <a:pt x="12" y="23"/>
                    </a:lnTo>
                    <a:lnTo>
                      <a:pt x="7" y="22"/>
                    </a:lnTo>
                    <a:lnTo>
                      <a:pt x="3" y="20"/>
                    </a:lnTo>
                    <a:lnTo>
                      <a:pt x="1" y="16"/>
                    </a:lnTo>
                    <a:lnTo>
                      <a:pt x="0" y="12"/>
                    </a:lnTo>
                    <a:lnTo>
                      <a:pt x="1" y="7"/>
                    </a:lnTo>
                    <a:lnTo>
                      <a:pt x="3" y="3"/>
                    </a:lnTo>
                    <a:lnTo>
                      <a:pt x="7" y="1"/>
                    </a:lnTo>
                    <a:lnTo>
                      <a:pt x="12" y="0"/>
                    </a:lnTo>
                    <a:lnTo>
                      <a:pt x="120" y="0"/>
                    </a:lnTo>
                    <a:lnTo>
                      <a:pt x="124" y="1"/>
                    </a:lnTo>
                    <a:lnTo>
                      <a:pt x="128" y="3"/>
                    </a:lnTo>
                    <a:lnTo>
                      <a:pt x="130" y="7"/>
                    </a:lnTo>
                    <a:lnTo>
                      <a:pt x="131" y="12"/>
                    </a:lnTo>
                    <a:lnTo>
                      <a:pt x="130" y="16"/>
                    </a:lnTo>
                    <a:lnTo>
                      <a:pt x="128" y="20"/>
                    </a:lnTo>
                    <a:lnTo>
                      <a:pt x="124" y="22"/>
                    </a:lnTo>
                    <a:lnTo>
                      <a:pt x="120" y="23"/>
                    </a:lnTo>
                    <a:close/>
                  </a:path>
                </a:pathLst>
              </a:custGeom>
              <a:grpFill/>
              <a:ln w="9525">
                <a:noFill/>
                <a:round/>
                <a:headEnd/>
                <a:tailEnd/>
              </a:ln>
            </p:spPr>
            <p:txBody>
              <a:bodyPr/>
              <a:lstStyle/>
              <a:p>
                <a:endParaRPr lang="en-US" dirty="0">
                  <a:solidFill>
                    <a:srgbClr val="000000"/>
                  </a:solidFill>
                </a:endParaRPr>
              </a:p>
            </p:txBody>
          </p:sp>
          <p:sp>
            <p:nvSpPr>
              <p:cNvPr id="51" name="Freeform 22"/>
              <p:cNvSpPr>
                <a:spLocks/>
              </p:cNvSpPr>
              <p:nvPr/>
            </p:nvSpPr>
            <p:spPr bwMode="auto">
              <a:xfrm>
                <a:off x="3658" y="886"/>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19"/>
                    </a:lnTo>
                    <a:lnTo>
                      <a:pt x="1" y="16"/>
                    </a:lnTo>
                    <a:lnTo>
                      <a:pt x="0" y="12"/>
                    </a:lnTo>
                    <a:lnTo>
                      <a:pt x="1" y="6"/>
                    </a:lnTo>
                    <a:lnTo>
                      <a:pt x="5" y="3"/>
                    </a:lnTo>
                    <a:lnTo>
                      <a:pt x="8" y="0"/>
                    </a:lnTo>
                    <a:lnTo>
                      <a:pt x="12" y="0"/>
                    </a:lnTo>
                    <a:lnTo>
                      <a:pt x="576" y="0"/>
                    </a:lnTo>
                    <a:lnTo>
                      <a:pt x="580" y="0"/>
                    </a:lnTo>
                    <a:lnTo>
                      <a:pt x="584" y="3"/>
                    </a:lnTo>
                    <a:lnTo>
                      <a:pt x="586" y="6"/>
                    </a:lnTo>
                    <a:lnTo>
                      <a:pt x="587" y="12"/>
                    </a:lnTo>
                    <a:lnTo>
                      <a:pt x="586" y="16"/>
                    </a:lnTo>
                    <a:lnTo>
                      <a:pt x="584" y="19"/>
                    </a:lnTo>
                    <a:lnTo>
                      <a:pt x="580" y="22"/>
                    </a:lnTo>
                    <a:lnTo>
                      <a:pt x="576" y="23"/>
                    </a:lnTo>
                    <a:close/>
                  </a:path>
                </a:pathLst>
              </a:custGeom>
              <a:grpFill/>
              <a:ln w="9525">
                <a:noFill/>
                <a:round/>
                <a:headEnd/>
                <a:tailEnd/>
              </a:ln>
            </p:spPr>
            <p:txBody>
              <a:bodyPr/>
              <a:lstStyle/>
              <a:p>
                <a:endParaRPr lang="en-US" dirty="0">
                  <a:solidFill>
                    <a:srgbClr val="000000"/>
                  </a:solidFill>
                </a:endParaRPr>
              </a:p>
            </p:txBody>
          </p:sp>
          <p:sp>
            <p:nvSpPr>
              <p:cNvPr id="52" name="Freeform 23"/>
              <p:cNvSpPr>
                <a:spLocks/>
              </p:cNvSpPr>
              <p:nvPr/>
            </p:nvSpPr>
            <p:spPr bwMode="auto">
              <a:xfrm>
                <a:off x="3658" y="934"/>
                <a:ext cx="242" cy="10"/>
              </a:xfrm>
              <a:custGeom>
                <a:avLst/>
                <a:gdLst>
                  <a:gd name="T0" fmla="*/ 40 w 587"/>
                  <a:gd name="T1" fmla="*/ 2 h 24"/>
                  <a:gd name="T2" fmla="*/ 1 w 587"/>
                  <a:gd name="T3" fmla="*/ 2 h 24"/>
                  <a:gd name="T4" fmla="*/ 0 w 587"/>
                  <a:gd name="T5" fmla="*/ 2 h 24"/>
                  <a:gd name="T6" fmla="*/ 0 w 587"/>
                  <a:gd name="T7" fmla="*/ 1 h 24"/>
                  <a:gd name="T8" fmla="*/ 0 w 587"/>
                  <a:gd name="T9" fmla="*/ 1 h 24"/>
                  <a:gd name="T10" fmla="*/ 0 w 587"/>
                  <a:gd name="T11" fmla="*/ 1 h 24"/>
                  <a:gd name="T12" fmla="*/ 0 w 587"/>
                  <a:gd name="T13" fmla="*/ 0 h 24"/>
                  <a:gd name="T14" fmla="*/ 0 w 587"/>
                  <a:gd name="T15" fmla="*/ 0 h 24"/>
                  <a:gd name="T16" fmla="*/ 0 w 587"/>
                  <a:gd name="T17" fmla="*/ 0 h 24"/>
                  <a:gd name="T18" fmla="*/ 1 w 587"/>
                  <a:gd name="T19" fmla="*/ 0 h 24"/>
                  <a:gd name="T20" fmla="*/ 40 w 587"/>
                  <a:gd name="T21" fmla="*/ 0 h 24"/>
                  <a:gd name="T22" fmla="*/ 41 w 587"/>
                  <a:gd name="T23" fmla="*/ 0 h 24"/>
                  <a:gd name="T24" fmla="*/ 41 w 587"/>
                  <a:gd name="T25" fmla="*/ 0 h 24"/>
                  <a:gd name="T26" fmla="*/ 41 w 587"/>
                  <a:gd name="T27" fmla="*/ 0 h 24"/>
                  <a:gd name="T28" fmla="*/ 41 w 587"/>
                  <a:gd name="T29" fmla="*/ 1 h 24"/>
                  <a:gd name="T30" fmla="*/ 41 w 587"/>
                  <a:gd name="T31" fmla="*/ 1 h 24"/>
                  <a:gd name="T32" fmla="*/ 41 w 587"/>
                  <a:gd name="T33" fmla="*/ 1 h 24"/>
                  <a:gd name="T34" fmla="*/ 41 w 587"/>
                  <a:gd name="T35" fmla="*/ 2 h 24"/>
                  <a:gd name="T36" fmla="*/ 40 w 587"/>
                  <a:gd name="T37" fmla="*/ 2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4"/>
                  <a:gd name="T59" fmla="*/ 587 w 587"/>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4">
                    <a:moveTo>
                      <a:pt x="576" y="24"/>
                    </a:moveTo>
                    <a:lnTo>
                      <a:pt x="12" y="24"/>
                    </a:lnTo>
                    <a:lnTo>
                      <a:pt x="8" y="22"/>
                    </a:lnTo>
                    <a:lnTo>
                      <a:pt x="5" y="20"/>
                    </a:lnTo>
                    <a:lnTo>
                      <a:pt x="1" y="16"/>
                    </a:lnTo>
                    <a:lnTo>
                      <a:pt x="0" y="12"/>
                    </a:lnTo>
                    <a:lnTo>
                      <a:pt x="1" y="8"/>
                    </a:lnTo>
                    <a:lnTo>
                      <a:pt x="5" y="4"/>
                    </a:lnTo>
                    <a:lnTo>
                      <a:pt x="8" y="2"/>
                    </a:lnTo>
                    <a:lnTo>
                      <a:pt x="12" y="0"/>
                    </a:lnTo>
                    <a:lnTo>
                      <a:pt x="576" y="0"/>
                    </a:lnTo>
                    <a:lnTo>
                      <a:pt x="580" y="2"/>
                    </a:lnTo>
                    <a:lnTo>
                      <a:pt x="584" y="4"/>
                    </a:lnTo>
                    <a:lnTo>
                      <a:pt x="586" y="8"/>
                    </a:lnTo>
                    <a:lnTo>
                      <a:pt x="587" y="12"/>
                    </a:lnTo>
                    <a:lnTo>
                      <a:pt x="586" y="16"/>
                    </a:lnTo>
                    <a:lnTo>
                      <a:pt x="584" y="20"/>
                    </a:lnTo>
                    <a:lnTo>
                      <a:pt x="580" y="22"/>
                    </a:lnTo>
                    <a:lnTo>
                      <a:pt x="576" y="24"/>
                    </a:lnTo>
                    <a:close/>
                  </a:path>
                </a:pathLst>
              </a:custGeom>
              <a:grpFill/>
              <a:ln w="9525">
                <a:noFill/>
                <a:round/>
                <a:headEnd/>
                <a:tailEnd/>
              </a:ln>
            </p:spPr>
            <p:txBody>
              <a:bodyPr/>
              <a:lstStyle/>
              <a:p>
                <a:endParaRPr lang="en-US" dirty="0">
                  <a:solidFill>
                    <a:srgbClr val="000000"/>
                  </a:solidFill>
                </a:endParaRPr>
              </a:p>
            </p:txBody>
          </p:sp>
          <p:sp>
            <p:nvSpPr>
              <p:cNvPr id="53" name="Freeform 24"/>
              <p:cNvSpPr>
                <a:spLocks/>
              </p:cNvSpPr>
              <p:nvPr/>
            </p:nvSpPr>
            <p:spPr bwMode="auto">
              <a:xfrm>
                <a:off x="3658" y="910"/>
                <a:ext cx="242" cy="9"/>
              </a:xfrm>
              <a:custGeom>
                <a:avLst/>
                <a:gdLst>
                  <a:gd name="T0" fmla="*/ 40 w 587"/>
                  <a:gd name="T1" fmla="*/ 2 h 23"/>
                  <a:gd name="T2" fmla="*/ 1 w 587"/>
                  <a:gd name="T3" fmla="*/ 2 h 23"/>
                  <a:gd name="T4" fmla="*/ 0 w 587"/>
                  <a:gd name="T5" fmla="*/ 2 h 23"/>
                  <a:gd name="T6" fmla="*/ 0 w 587"/>
                  <a:gd name="T7" fmla="*/ 1 h 23"/>
                  <a:gd name="T8" fmla="*/ 0 w 587"/>
                  <a:gd name="T9" fmla="*/ 1 h 23"/>
                  <a:gd name="T10" fmla="*/ 0 w 587"/>
                  <a:gd name="T11" fmla="*/ 1 h 23"/>
                  <a:gd name="T12" fmla="*/ 0 w 587"/>
                  <a:gd name="T13" fmla="*/ 0 h 23"/>
                  <a:gd name="T14" fmla="*/ 0 w 587"/>
                  <a:gd name="T15" fmla="*/ 0 h 23"/>
                  <a:gd name="T16" fmla="*/ 0 w 587"/>
                  <a:gd name="T17" fmla="*/ 0 h 23"/>
                  <a:gd name="T18" fmla="*/ 1 w 587"/>
                  <a:gd name="T19" fmla="*/ 0 h 23"/>
                  <a:gd name="T20" fmla="*/ 40 w 587"/>
                  <a:gd name="T21" fmla="*/ 0 h 23"/>
                  <a:gd name="T22" fmla="*/ 41 w 587"/>
                  <a:gd name="T23" fmla="*/ 0 h 23"/>
                  <a:gd name="T24" fmla="*/ 41 w 587"/>
                  <a:gd name="T25" fmla="*/ 0 h 23"/>
                  <a:gd name="T26" fmla="*/ 41 w 587"/>
                  <a:gd name="T27" fmla="*/ 0 h 23"/>
                  <a:gd name="T28" fmla="*/ 41 w 587"/>
                  <a:gd name="T29" fmla="*/ 1 h 23"/>
                  <a:gd name="T30" fmla="*/ 41 w 587"/>
                  <a:gd name="T31" fmla="*/ 1 h 23"/>
                  <a:gd name="T32" fmla="*/ 41 w 587"/>
                  <a:gd name="T33" fmla="*/ 1 h 23"/>
                  <a:gd name="T34" fmla="*/ 41 w 587"/>
                  <a:gd name="T35" fmla="*/ 2 h 23"/>
                  <a:gd name="T36" fmla="*/ 40 w 587"/>
                  <a:gd name="T37" fmla="*/ 2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7"/>
                  <a:gd name="T58" fmla="*/ 0 h 23"/>
                  <a:gd name="T59" fmla="*/ 587 w 587"/>
                  <a:gd name="T60" fmla="*/ 23 h 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7" h="23">
                    <a:moveTo>
                      <a:pt x="576" y="23"/>
                    </a:moveTo>
                    <a:lnTo>
                      <a:pt x="12" y="23"/>
                    </a:lnTo>
                    <a:lnTo>
                      <a:pt x="8" y="22"/>
                    </a:lnTo>
                    <a:lnTo>
                      <a:pt x="5" y="20"/>
                    </a:lnTo>
                    <a:lnTo>
                      <a:pt x="1" y="16"/>
                    </a:lnTo>
                    <a:lnTo>
                      <a:pt x="0" y="11"/>
                    </a:lnTo>
                    <a:lnTo>
                      <a:pt x="1" y="7"/>
                    </a:lnTo>
                    <a:lnTo>
                      <a:pt x="5" y="3"/>
                    </a:lnTo>
                    <a:lnTo>
                      <a:pt x="8" y="1"/>
                    </a:lnTo>
                    <a:lnTo>
                      <a:pt x="12" y="0"/>
                    </a:lnTo>
                    <a:lnTo>
                      <a:pt x="576" y="0"/>
                    </a:lnTo>
                    <a:lnTo>
                      <a:pt x="580" y="1"/>
                    </a:lnTo>
                    <a:lnTo>
                      <a:pt x="584" y="3"/>
                    </a:lnTo>
                    <a:lnTo>
                      <a:pt x="586" y="7"/>
                    </a:lnTo>
                    <a:lnTo>
                      <a:pt x="587" y="11"/>
                    </a:lnTo>
                    <a:lnTo>
                      <a:pt x="586" y="16"/>
                    </a:lnTo>
                    <a:lnTo>
                      <a:pt x="584" y="20"/>
                    </a:lnTo>
                    <a:lnTo>
                      <a:pt x="580" y="22"/>
                    </a:lnTo>
                    <a:lnTo>
                      <a:pt x="576" y="23"/>
                    </a:lnTo>
                    <a:close/>
                  </a:path>
                </a:pathLst>
              </a:custGeom>
              <a:grpFill/>
              <a:ln w="9525">
                <a:noFill/>
                <a:round/>
                <a:headEnd/>
                <a:tailEnd/>
              </a:ln>
            </p:spPr>
            <p:txBody>
              <a:bodyPr/>
              <a:lstStyle/>
              <a:p>
                <a:endParaRPr lang="en-US" dirty="0">
                  <a:solidFill>
                    <a:srgbClr val="000000"/>
                  </a:solidFill>
                </a:endParaRPr>
              </a:p>
            </p:txBody>
          </p:sp>
        </p:grpSp>
      </p:grpSp>
      <p:grpSp>
        <p:nvGrpSpPr>
          <p:cNvPr id="54" name="Group 53"/>
          <p:cNvGrpSpPr/>
          <p:nvPr/>
        </p:nvGrpSpPr>
        <p:grpSpPr>
          <a:xfrm>
            <a:off x="3152648" y="3369006"/>
            <a:ext cx="911325" cy="911326"/>
            <a:chOff x="3937446" y="1378294"/>
            <a:chExt cx="911325" cy="911326"/>
          </a:xfrm>
        </p:grpSpPr>
        <p:sp>
          <p:nvSpPr>
            <p:cNvPr id="55" name="Oval 54"/>
            <p:cNvSpPr/>
            <p:nvPr/>
          </p:nvSpPr>
          <p:spPr>
            <a:xfrm>
              <a:off x="3937446" y="1378294"/>
              <a:ext cx="911325" cy="911326"/>
            </a:xfrm>
            <a:prstGeom prst="ellipse">
              <a:avLst/>
            </a:prstGeom>
            <a:solidFill>
              <a:srgbClr val="0064FF"/>
            </a:solidFill>
          </p:spPr>
          <p:txBody>
            <a:bodyPr wrap="square" lIns="0" tIns="0" rIns="0" bIns="0" rtlCol="0" anchor="ctr">
              <a:noAutofit/>
            </a:bodyPr>
            <a:lstStyle/>
            <a:p>
              <a:pPr algn="ctr"/>
              <a:endParaRPr lang="en-US" sz="1200" dirty="0">
                <a:solidFill>
                  <a:srgbClr val="000000"/>
                </a:solidFill>
                <a:cs typeface="IBM Plex Sans Regular" charset="0"/>
              </a:endParaRPr>
            </a:p>
          </p:txBody>
        </p:sp>
        <p:grpSp>
          <p:nvGrpSpPr>
            <p:cNvPr id="56" name="Group 30"/>
            <p:cNvGrpSpPr>
              <a:grpSpLocks/>
            </p:cNvGrpSpPr>
            <p:nvPr/>
          </p:nvGrpSpPr>
          <p:grpSpPr bwMode="auto">
            <a:xfrm>
              <a:off x="4146498" y="1601789"/>
              <a:ext cx="493220" cy="464335"/>
              <a:chOff x="1766" y="2267"/>
              <a:chExt cx="377" cy="354"/>
            </a:xfrm>
          </p:grpSpPr>
          <p:sp>
            <p:nvSpPr>
              <p:cNvPr id="57" name="Freeform 33"/>
              <p:cNvSpPr>
                <a:spLocks/>
              </p:cNvSpPr>
              <p:nvPr/>
            </p:nvSpPr>
            <p:spPr bwMode="auto">
              <a:xfrm>
                <a:off x="1846" y="2329"/>
                <a:ext cx="218" cy="292"/>
              </a:xfrm>
              <a:custGeom>
                <a:avLst/>
                <a:gdLst>
                  <a:gd name="T0" fmla="*/ 52 w 435"/>
                  <a:gd name="T1" fmla="*/ 72 h 585"/>
                  <a:gd name="T2" fmla="*/ 51 w 435"/>
                  <a:gd name="T3" fmla="*/ 71 h 585"/>
                  <a:gd name="T4" fmla="*/ 51 w 435"/>
                  <a:gd name="T5" fmla="*/ 50 h 585"/>
                  <a:gd name="T6" fmla="*/ 48 w 435"/>
                  <a:gd name="T7" fmla="*/ 42 h 585"/>
                  <a:gd name="T8" fmla="*/ 43 w 435"/>
                  <a:gd name="T9" fmla="*/ 36 h 585"/>
                  <a:gd name="T10" fmla="*/ 37 w 435"/>
                  <a:gd name="T11" fmla="*/ 32 h 585"/>
                  <a:gd name="T12" fmla="*/ 32 w 435"/>
                  <a:gd name="T13" fmla="*/ 30 h 585"/>
                  <a:gd name="T14" fmla="*/ 32 w 435"/>
                  <a:gd name="T15" fmla="*/ 28 h 585"/>
                  <a:gd name="T16" fmla="*/ 34 w 435"/>
                  <a:gd name="T17" fmla="*/ 27 h 585"/>
                  <a:gd name="T18" fmla="*/ 38 w 435"/>
                  <a:gd name="T19" fmla="*/ 23 h 585"/>
                  <a:gd name="T20" fmla="*/ 40 w 435"/>
                  <a:gd name="T21" fmla="*/ 18 h 585"/>
                  <a:gd name="T22" fmla="*/ 40 w 435"/>
                  <a:gd name="T23" fmla="*/ 13 h 585"/>
                  <a:gd name="T24" fmla="*/ 38 w 435"/>
                  <a:gd name="T25" fmla="*/ 9 h 585"/>
                  <a:gd name="T26" fmla="*/ 35 w 435"/>
                  <a:gd name="T27" fmla="*/ 5 h 585"/>
                  <a:gd name="T28" fmla="*/ 30 w 435"/>
                  <a:gd name="T29" fmla="*/ 4 h 585"/>
                  <a:gd name="T30" fmla="*/ 25 w 435"/>
                  <a:gd name="T31" fmla="*/ 4 h 585"/>
                  <a:gd name="T32" fmla="*/ 21 w 435"/>
                  <a:gd name="T33" fmla="*/ 5 h 585"/>
                  <a:gd name="T34" fmla="*/ 17 w 435"/>
                  <a:gd name="T35" fmla="*/ 9 h 585"/>
                  <a:gd name="T36" fmla="*/ 15 w 435"/>
                  <a:gd name="T37" fmla="*/ 13 h 585"/>
                  <a:gd name="T38" fmla="*/ 15 w 435"/>
                  <a:gd name="T39" fmla="*/ 18 h 585"/>
                  <a:gd name="T40" fmla="*/ 17 w 435"/>
                  <a:gd name="T41" fmla="*/ 23 h 585"/>
                  <a:gd name="T42" fmla="*/ 21 w 435"/>
                  <a:gd name="T43" fmla="*/ 27 h 585"/>
                  <a:gd name="T44" fmla="*/ 23 w 435"/>
                  <a:gd name="T45" fmla="*/ 28 h 585"/>
                  <a:gd name="T46" fmla="*/ 23 w 435"/>
                  <a:gd name="T47" fmla="*/ 30 h 585"/>
                  <a:gd name="T48" fmla="*/ 18 w 435"/>
                  <a:gd name="T49" fmla="*/ 32 h 585"/>
                  <a:gd name="T50" fmla="*/ 12 w 435"/>
                  <a:gd name="T51" fmla="*/ 36 h 585"/>
                  <a:gd name="T52" fmla="*/ 7 w 435"/>
                  <a:gd name="T53" fmla="*/ 42 h 585"/>
                  <a:gd name="T54" fmla="*/ 4 w 435"/>
                  <a:gd name="T55" fmla="*/ 50 h 585"/>
                  <a:gd name="T56" fmla="*/ 4 w 435"/>
                  <a:gd name="T57" fmla="*/ 71 h 585"/>
                  <a:gd name="T58" fmla="*/ 3 w 435"/>
                  <a:gd name="T59" fmla="*/ 72 h 585"/>
                  <a:gd name="T60" fmla="*/ 2 w 435"/>
                  <a:gd name="T61" fmla="*/ 73 h 585"/>
                  <a:gd name="T62" fmla="*/ 1 w 435"/>
                  <a:gd name="T63" fmla="*/ 72 h 585"/>
                  <a:gd name="T64" fmla="*/ 0 w 435"/>
                  <a:gd name="T65" fmla="*/ 54 h 585"/>
                  <a:gd name="T66" fmla="*/ 2 w 435"/>
                  <a:gd name="T67" fmla="*/ 46 h 585"/>
                  <a:gd name="T68" fmla="*/ 5 w 435"/>
                  <a:gd name="T69" fmla="*/ 38 h 585"/>
                  <a:gd name="T70" fmla="*/ 10 w 435"/>
                  <a:gd name="T71" fmla="*/ 33 h 585"/>
                  <a:gd name="T72" fmla="*/ 17 w 435"/>
                  <a:gd name="T73" fmla="*/ 29 h 585"/>
                  <a:gd name="T74" fmla="*/ 13 w 435"/>
                  <a:gd name="T75" fmla="*/ 23 h 585"/>
                  <a:gd name="T76" fmla="*/ 11 w 435"/>
                  <a:gd name="T77" fmla="*/ 16 h 585"/>
                  <a:gd name="T78" fmla="*/ 13 w 435"/>
                  <a:gd name="T79" fmla="*/ 10 h 585"/>
                  <a:gd name="T80" fmla="*/ 16 w 435"/>
                  <a:gd name="T81" fmla="*/ 4 h 585"/>
                  <a:gd name="T82" fmla="*/ 21 w 435"/>
                  <a:gd name="T83" fmla="*/ 1 h 585"/>
                  <a:gd name="T84" fmla="*/ 28 w 435"/>
                  <a:gd name="T85" fmla="*/ 0 h 585"/>
                  <a:gd name="T86" fmla="*/ 34 w 435"/>
                  <a:gd name="T87" fmla="*/ 1 h 585"/>
                  <a:gd name="T88" fmla="*/ 39 w 435"/>
                  <a:gd name="T89" fmla="*/ 4 h 585"/>
                  <a:gd name="T90" fmla="*/ 43 w 435"/>
                  <a:gd name="T91" fmla="*/ 10 h 585"/>
                  <a:gd name="T92" fmla="*/ 44 w 435"/>
                  <a:gd name="T93" fmla="*/ 16 h 585"/>
                  <a:gd name="T94" fmla="*/ 42 w 435"/>
                  <a:gd name="T95" fmla="*/ 23 h 585"/>
                  <a:gd name="T96" fmla="*/ 38 w 435"/>
                  <a:gd name="T97" fmla="*/ 29 h 585"/>
                  <a:gd name="T98" fmla="*/ 45 w 435"/>
                  <a:gd name="T99" fmla="*/ 33 h 585"/>
                  <a:gd name="T100" fmla="*/ 50 w 435"/>
                  <a:gd name="T101" fmla="*/ 38 h 585"/>
                  <a:gd name="T102" fmla="*/ 54 w 435"/>
                  <a:gd name="T103" fmla="*/ 46 h 585"/>
                  <a:gd name="T104" fmla="*/ 55 w 435"/>
                  <a:gd name="T105" fmla="*/ 54 h 585"/>
                  <a:gd name="T106" fmla="*/ 54 w 435"/>
                  <a:gd name="T107" fmla="*/ 72 h 585"/>
                  <a:gd name="T108" fmla="*/ 53 w 435"/>
                  <a:gd name="T109" fmla="*/ 73 h 5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5"/>
                  <a:gd name="T166" fmla="*/ 0 h 585"/>
                  <a:gd name="T167" fmla="*/ 435 w 435"/>
                  <a:gd name="T168" fmla="*/ 585 h 5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5" h="585">
                    <a:moveTo>
                      <a:pt x="421" y="585"/>
                    </a:moveTo>
                    <a:lnTo>
                      <a:pt x="418" y="585"/>
                    </a:lnTo>
                    <a:lnTo>
                      <a:pt x="415" y="584"/>
                    </a:lnTo>
                    <a:lnTo>
                      <a:pt x="412" y="582"/>
                    </a:lnTo>
                    <a:lnTo>
                      <a:pt x="409" y="581"/>
                    </a:lnTo>
                    <a:lnTo>
                      <a:pt x="408" y="579"/>
                    </a:lnTo>
                    <a:lnTo>
                      <a:pt x="406" y="575"/>
                    </a:lnTo>
                    <a:lnTo>
                      <a:pt x="406" y="572"/>
                    </a:lnTo>
                    <a:lnTo>
                      <a:pt x="405" y="570"/>
                    </a:lnTo>
                    <a:lnTo>
                      <a:pt x="405" y="434"/>
                    </a:lnTo>
                    <a:lnTo>
                      <a:pt x="405" y="417"/>
                    </a:lnTo>
                    <a:lnTo>
                      <a:pt x="403" y="402"/>
                    </a:lnTo>
                    <a:lnTo>
                      <a:pt x="400" y="386"/>
                    </a:lnTo>
                    <a:lnTo>
                      <a:pt x="395" y="371"/>
                    </a:lnTo>
                    <a:lnTo>
                      <a:pt x="389" y="357"/>
                    </a:lnTo>
                    <a:lnTo>
                      <a:pt x="382" y="343"/>
                    </a:lnTo>
                    <a:lnTo>
                      <a:pt x="374" y="329"/>
                    </a:lnTo>
                    <a:lnTo>
                      <a:pt x="365" y="317"/>
                    </a:lnTo>
                    <a:lnTo>
                      <a:pt x="355" y="305"/>
                    </a:lnTo>
                    <a:lnTo>
                      <a:pt x="344" y="295"/>
                    </a:lnTo>
                    <a:lnTo>
                      <a:pt x="332" y="284"/>
                    </a:lnTo>
                    <a:lnTo>
                      <a:pt x="319" y="276"/>
                    </a:lnTo>
                    <a:lnTo>
                      <a:pt x="306" y="267"/>
                    </a:lnTo>
                    <a:lnTo>
                      <a:pt x="292" y="261"/>
                    </a:lnTo>
                    <a:lnTo>
                      <a:pt x="276" y="255"/>
                    </a:lnTo>
                    <a:lnTo>
                      <a:pt x="262" y="251"/>
                    </a:lnTo>
                    <a:lnTo>
                      <a:pt x="256" y="250"/>
                    </a:lnTo>
                    <a:lnTo>
                      <a:pt x="253" y="247"/>
                    </a:lnTo>
                    <a:lnTo>
                      <a:pt x="251" y="242"/>
                    </a:lnTo>
                    <a:lnTo>
                      <a:pt x="250" y="238"/>
                    </a:lnTo>
                    <a:lnTo>
                      <a:pt x="250" y="233"/>
                    </a:lnTo>
                    <a:lnTo>
                      <a:pt x="252" y="229"/>
                    </a:lnTo>
                    <a:lnTo>
                      <a:pt x="254" y="226"/>
                    </a:lnTo>
                    <a:lnTo>
                      <a:pt x="258" y="222"/>
                    </a:lnTo>
                    <a:lnTo>
                      <a:pt x="265" y="219"/>
                    </a:lnTo>
                    <a:lnTo>
                      <a:pt x="271" y="216"/>
                    </a:lnTo>
                    <a:lnTo>
                      <a:pt x="277" y="212"/>
                    </a:lnTo>
                    <a:lnTo>
                      <a:pt x="284" y="208"/>
                    </a:lnTo>
                    <a:lnTo>
                      <a:pt x="293" y="197"/>
                    </a:lnTo>
                    <a:lnTo>
                      <a:pt x="302" y="186"/>
                    </a:lnTo>
                    <a:lnTo>
                      <a:pt x="309" y="173"/>
                    </a:lnTo>
                    <a:lnTo>
                      <a:pt x="314" y="160"/>
                    </a:lnTo>
                    <a:lnTo>
                      <a:pt x="316" y="152"/>
                    </a:lnTo>
                    <a:lnTo>
                      <a:pt x="317" y="146"/>
                    </a:lnTo>
                    <a:lnTo>
                      <a:pt x="318" y="139"/>
                    </a:lnTo>
                    <a:lnTo>
                      <a:pt x="318" y="131"/>
                    </a:lnTo>
                    <a:lnTo>
                      <a:pt x="318" y="121"/>
                    </a:lnTo>
                    <a:lnTo>
                      <a:pt x="316" y="110"/>
                    </a:lnTo>
                    <a:lnTo>
                      <a:pt x="314" y="101"/>
                    </a:lnTo>
                    <a:lnTo>
                      <a:pt x="311" y="91"/>
                    </a:lnTo>
                    <a:lnTo>
                      <a:pt x="307" y="83"/>
                    </a:lnTo>
                    <a:lnTo>
                      <a:pt x="301" y="75"/>
                    </a:lnTo>
                    <a:lnTo>
                      <a:pt x="295" y="67"/>
                    </a:lnTo>
                    <a:lnTo>
                      <a:pt x="289" y="60"/>
                    </a:lnTo>
                    <a:lnTo>
                      <a:pt x="281" y="53"/>
                    </a:lnTo>
                    <a:lnTo>
                      <a:pt x="274" y="47"/>
                    </a:lnTo>
                    <a:lnTo>
                      <a:pt x="266" y="42"/>
                    </a:lnTo>
                    <a:lnTo>
                      <a:pt x="256" y="38"/>
                    </a:lnTo>
                    <a:lnTo>
                      <a:pt x="248" y="35"/>
                    </a:lnTo>
                    <a:lnTo>
                      <a:pt x="237" y="32"/>
                    </a:lnTo>
                    <a:lnTo>
                      <a:pt x="228" y="31"/>
                    </a:lnTo>
                    <a:lnTo>
                      <a:pt x="218" y="31"/>
                    </a:lnTo>
                    <a:lnTo>
                      <a:pt x="207" y="31"/>
                    </a:lnTo>
                    <a:lnTo>
                      <a:pt x="198" y="32"/>
                    </a:lnTo>
                    <a:lnTo>
                      <a:pt x="187" y="35"/>
                    </a:lnTo>
                    <a:lnTo>
                      <a:pt x="179" y="38"/>
                    </a:lnTo>
                    <a:lnTo>
                      <a:pt x="169" y="42"/>
                    </a:lnTo>
                    <a:lnTo>
                      <a:pt x="161" y="47"/>
                    </a:lnTo>
                    <a:lnTo>
                      <a:pt x="154" y="53"/>
                    </a:lnTo>
                    <a:lnTo>
                      <a:pt x="146" y="60"/>
                    </a:lnTo>
                    <a:lnTo>
                      <a:pt x="140" y="67"/>
                    </a:lnTo>
                    <a:lnTo>
                      <a:pt x="134" y="75"/>
                    </a:lnTo>
                    <a:lnTo>
                      <a:pt x="129" y="83"/>
                    </a:lnTo>
                    <a:lnTo>
                      <a:pt x="124" y="91"/>
                    </a:lnTo>
                    <a:lnTo>
                      <a:pt x="121" y="101"/>
                    </a:lnTo>
                    <a:lnTo>
                      <a:pt x="119" y="110"/>
                    </a:lnTo>
                    <a:lnTo>
                      <a:pt x="117" y="121"/>
                    </a:lnTo>
                    <a:lnTo>
                      <a:pt x="117" y="131"/>
                    </a:lnTo>
                    <a:lnTo>
                      <a:pt x="117" y="139"/>
                    </a:lnTo>
                    <a:lnTo>
                      <a:pt x="118" y="146"/>
                    </a:lnTo>
                    <a:lnTo>
                      <a:pt x="119" y="152"/>
                    </a:lnTo>
                    <a:lnTo>
                      <a:pt x="121" y="160"/>
                    </a:lnTo>
                    <a:lnTo>
                      <a:pt x="126" y="173"/>
                    </a:lnTo>
                    <a:lnTo>
                      <a:pt x="133" y="186"/>
                    </a:lnTo>
                    <a:lnTo>
                      <a:pt x="142" y="197"/>
                    </a:lnTo>
                    <a:lnTo>
                      <a:pt x="152" y="208"/>
                    </a:lnTo>
                    <a:lnTo>
                      <a:pt x="158" y="212"/>
                    </a:lnTo>
                    <a:lnTo>
                      <a:pt x="164" y="216"/>
                    </a:lnTo>
                    <a:lnTo>
                      <a:pt x="170" y="219"/>
                    </a:lnTo>
                    <a:lnTo>
                      <a:pt x="177" y="222"/>
                    </a:lnTo>
                    <a:lnTo>
                      <a:pt x="181" y="226"/>
                    </a:lnTo>
                    <a:lnTo>
                      <a:pt x="183" y="229"/>
                    </a:lnTo>
                    <a:lnTo>
                      <a:pt x="185" y="233"/>
                    </a:lnTo>
                    <a:lnTo>
                      <a:pt x="185" y="238"/>
                    </a:lnTo>
                    <a:lnTo>
                      <a:pt x="184" y="242"/>
                    </a:lnTo>
                    <a:lnTo>
                      <a:pt x="182" y="247"/>
                    </a:lnTo>
                    <a:lnTo>
                      <a:pt x="179" y="250"/>
                    </a:lnTo>
                    <a:lnTo>
                      <a:pt x="175" y="251"/>
                    </a:lnTo>
                    <a:lnTo>
                      <a:pt x="159" y="255"/>
                    </a:lnTo>
                    <a:lnTo>
                      <a:pt x="143" y="261"/>
                    </a:lnTo>
                    <a:lnTo>
                      <a:pt x="130" y="267"/>
                    </a:lnTo>
                    <a:lnTo>
                      <a:pt x="116" y="276"/>
                    </a:lnTo>
                    <a:lnTo>
                      <a:pt x="103" y="284"/>
                    </a:lnTo>
                    <a:lnTo>
                      <a:pt x="91" y="295"/>
                    </a:lnTo>
                    <a:lnTo>
                      <a:pt x="80" y="305"/>
                    </a:lnTo>
                    <a:lnTo>
                      <a:pt x="70" y="317"/>
                    </a:lnTo>
                    <a:lnTo>
                      <a:pt x="61" y="329"/>
                    </a:lnTo>
                    <a:lnTo>
                      <a:pt x="53" y="343"/>
                    </a:lnTo>
                    <a:lnTo>
                      <a:pt x="46" y="357"/>
                    </a:lnTo>
                    <a:lnTo>
                      <a:pt x="41" y="371"/>
                    </a:lnTo>
                    <a:lnTo>
                      <a:pt x="35" y="386"/>
                    </a:lnTo>
                    <a:lnTo>
                      <a:pt x="32" y="402"/>
                    </a:lnTo>
                    <a:lnTo>
                      <a:pt x="30" y="417"/>
                    </a:lnTo>
                    <a:lnTo>
                      <a:pt x="30" y="434"/>
                    </a:lnTo>
                    <a:lnTo>
                      <a:pt x="30" y="570"/>
                    </a:lnTo>
                    <a:lnTo>
                      <a:pt x="29" y="572"/>
                    </a:lnTo>
                    <a:lnTo>
                      <a:pt x="29" y="575"/>
                    </a:lnTo>
                    <a:lnTo>
                      <a:pt x="27" y="579"/>
                    </a:lnTo>
                    <a:lnTo>
                      <a:pt x="26" y="581"/>
                    </a:lnTo>
                    <a:lnTo>
                      <a:pt x="23" y="582"/>
                    </a:lnTo>
                    <a:lnTo>
                      <a:pt x="21" y="584"/>
                    </a:lnTo>
                    <a:lnTo>
                      <a:pt x="17" y="585"/>
                    </a:lnTo>
                    <a:lnTo>
                      <a:pt x="15" y="585"/>
                    </a:lnTo>
                    <a:lnTo>
                      <a:pt x="12" y="585"/>
                    </a:lnTo>
                    <a:lnTo>
                      <a:pt x="9" y="584"/>
                    </a:lnTo>
                    <a:lnTo>
                      <a:pt x="7" y="582"/>
                    </a:lnTo>
                    <a:lnTo>
                      <a:pt x="4" y="581"/>
                    </a:lnTo>
                    <a:lnTo>
                      <a:pt x="3" y="579"/>
                    </a:lnTo>
                    <a:lnTo>
                      <a:pt x="1" y="575"/>
                    </a:lnTo>
                    <a:lnTo>
                      <a:pt x="1" y="572"/>
                    </a:lnTo>
                    <a:lnTo>
                      <a:pt x="0" y="570"/>
                    </a:lnTo>
                    <a:lnTo>
                      <a:pt x="0" y="434"/>
                    </a:lnTo>
                    <a:lnTo>
                      <a:pt x="1" y="417"/>
                    </a:lnTo>
                    <a:lnTo>
                      <a:pt x="3" y="401"/>
                    </a:lnTo>
                    <a:lnTo>
                      <a:pt x="6" y="385"/>
                    </a:lnTo>
                    <a:lnTo>
                      <a:pt x="10" y="369"/>
                    </a:lnTo>
                    <a:lnTo>
                      <a:pt x="15" y="353"/>
                    </a:lnTo>
                    <a:lnTo>
                      <a:pt x="22" y="339"/>
                    </a:lnTo>
                    <a:lnTo>
                      <a:pt x="29" y="325"/>
                    </a:lnTo>
                    <a:lnTo>
                      <a:pt x="37" y="311"/>
                    </a:lnTo>
                    <a:lnTo>
                      <a:pt x="47" y="299"/>
                    </a:lnTo>
                    <a:lnTo>
                      <a:pt x="57" y="286"/>
                    </a:lnTo>
                    <a:lnTo>
                      <a:pt x="68" y="275"/>
                    </a:lnTo>
                    <a:lnTo>
                      <a:pt x="80" y="264"/>
                    </a:lnTo>
                    <a:lnTo>
                      <a:pt x="93" y="255"/>
                    </a:lnTo>
                    <a:lnTo>
                      <a:pt x="107" y="247"/>
                    </a:lnTo>
                    <a:lnTo>
                      <a:pt x="120" y="239"/>
                    </a:lnTo>
                    <a:lnTo>
                      <a:pt x="136" y="232"/>
                    </a:lnTo>
                    <a:lnTo>
                      <a:pt x="124" y="222"/>
                    </a:lnTo>
                    <a:lnTo>
                      <a:pt x="115" y="212"/>
                    </a:lnTo>
                    <a:lnTo>
                      <a:pt x="107" y="199"/>
                    </a:lnTo>
                    <a:lnTo>
                      <a:pt x="100" y="187"/>
                    </a:lnTo>
                    <a:lnTo>
                      <a:pt x="95" y="174"/>
                    </a:lnTo>
                    <a:lnTo>
                      <a:pt x="91" y="160"/>
                    </a:lnTo>
                    <a:lnTo>
                      <a:pt x="88" y="146"/>
                    </a:lnTo>
                    <a:lnTo>
                      <a:pt x="88" y="131"/>
                    </a:lnTo>
                    <a:lnTo>
                      <a:pt x="88" y="118"/>
                    </a:lnTo>
                    <a:lnTo>
                      <a:pt x="90" y="105"/>
                    </a:lnTo>
                    <a:lnTo>
                      <a:pt x="93" y="93"/>
                    </a:lnTo>
                    <a:lnTo>
                      <a:pt x="97" y="80"/>
                    </a:lnTo>
                    <a:lnTo>
                      <a:pt x="103" y="68"/>
                    </a:lnTo>
                    <a:lnTo>
                      <a:pt x="110" y="58"/>
                    </a:lnTo>
                    <a:lnTo>
                      <a:pt x="117" y="47"/>
                    </a:lnTo>
                    <a:lnTo>
                      <a:pt x="125" y="39"/>
                    </a:lnTo>
                    <a:lnTo>
                      <a:pt x="135" y="31"/>
                    </a:lnTo>
                    <a:lnTo>
                      <a:pt x="144" y="22"/>
                    </a:lnTo>
                    <a:lnTo>
                      <a:pt x="156" y="16"/>
                    </a:lnTo>
                    <a:lnTo>
                      <a:pt x="167" y="11"/>
                    </a:lnTo>
                    <a:lnTo>
                      <a:pt x="179" y="7"/>
                    </a:lnTo>
                    <a:lnTo>
                      <a:pt x="191" y="3"/>
                    </a:lnTo>
                    <a:lnTo>
                      <a:pt x="204" y="1"/>
                    </a:lnTo>
                    <a:lnTo>
                      <a:pt x="218" y="0"/>
                    </a:lnTo>
                    <a:lnTo>
                      <a:pt x="231" y="1"/>
                    </a:lnTo>
                    <a:lnTo>
                      <a:pt x="244" y="3"/>
                    </a:lnTo>
                    <a:lnTo>
                      <a:pt x="256" y="7"/>
                    </a:lnTo>
                    <a:lnTo>
                      <a:pt x="268" y="11"/>
                    </a:lnTo>
                    <a:lnTo>
                      <a:pt x="279" y="16"/>
                    </a:lnTo>
                    <a:lnTo>
                      <a:pt x="291" y="22"/>
                    </a:lnTo>
                    <a:lnTo>
                      <a:pt x="300" y="31"/>
                    </a:lnTo>
                    <a:lnTo>
                      <a:pt x="310" y="39"/>
                    </a:lnTo>
                    <a:lnTo>
                      <a:pt x="318" y="47"/>
                    </a:lnTo>
                    <a:lnTo>
                      <a:pt x="325" y="58"/>
                    </a:lnTo>
                    <a:lnTo>
                      <a:pt x="332" y="68"/>
                    </a:lnTo>
                    <a:lnTo>
                      <a:pt x="338" y="80"/>
                    </a:lnTo>
                    <a:lnTo>
                      <a:pt x="342" y="93"/>
                    </a:lnTo>
                    <a:lnTo>
                      <a:pt x="345" y="105"/>
                    </a:lnTo>
                    <a:lnTo>
                      <a:pt x="347" y="118"/>
                    </a:lnTo>
                    <a:lnTo>
                      <a:pt x="349" y="131"/>
                    </a:lnTo>
                    <a:lnTo>
                      <a:pt x="347" y="146"/>
                    </a:lnTo>
                    <a:lnTo>
                      <a:pt x="344" y="160"/>
                    </a:lnTo>
                    <a:lnTo>
                      <a:pt x="340" y="174"/>
                    </a:lnTo>
                    <a:lnTo>
                      <a:pt x="335" y="187"/>
                    </a:lnTo>
                    <a:lnTo>
                      <a:pt x="329" y="199"/>
                    </a:lnTo>
                    <a:lnTo>
                      <a:pt x="320" y="212"/>
                    </a:lnTo>
                    <a:lnTo>
                      <a:pt x="311" y="222"/>
                    </a:lnTo>
                    <a:lnTo>
                      <a:pt x="299" y="232"/>
                    </a:lnTo>
                    <a:lnTo>
                      <a:pt x="315" y="239"/>
                    </a:lnTo>
                    <a:lnTo>
                      <a:pt x="329" y="247"/>
                    </a:lnTo>
                    <a:lnTo>
                      <a:pt x="342" y="255"/>
                    </a:lnTo>
                    <a:lnTo>
                      <a:pt x="355" y="264"/>
                    </a:lnTo>
                    <a:lnTo>
                      <a:pt x="367" y="275"/>
                    </a:lnTo>
                    <a:lnTo>
                      <a:pt x="378" y="286"/>
                    </a:lnTo>
                    <a:lnTo>
                      <a:pt x="388" y="299"/>
                    </a:lnTo>
                    <a:lnTo>
                      <a:pt x="398" y="311"/>
                    </a:lnTo>
                    <a:lnTo>
                      <a:pt x="406" y="325"/>
                    </a:lnTo>
                    <a:lnTo>
                      <a:pt x="413" y="339"/>
                    </a:lnTo>
                    <a:lnTo>
                      <a:pt x="420" y="353"/>
                    </a:lnTo>
                    <a:lnTo>
                      <a:pt x="425" y="369"/>
                    </a:lnTo>
                    <a:lnTo>
                      <a:pt x="429" y="385"/>
                    </a:lnTo>
                    <a:lnTo>
                      <a:pt x="432" y="401"/>
                    </a:lnTo>
                    <a:lnTo>
                      <a:pt x="434" y="417"/>
                    </a:lnTo>
                    <a:lnTo>
                      <a:pt x="435" y="434"/>
                    </a:lnTo>
                    <a:lnTo>
                      <a:pt x="435" y="570"/>
                    </a:lnTo>
                    <a:lnTo>
                      <a:pt x="434" y="572"/>
                    </a:lnTo>
                    <a:lnTo>
                      <a:pt x="434" y="575"/>
                    </a:lnTo>
                    <a:lnTo>
                      <a:pt x="432" y="579"/>
                    </a:lnTo>
                    <a:lnTo>
                      <a:pt x="431" y="581"/>
                    </a:lnTo>
                    <a:lnTo>
                      <a:pt x="428" y="582"/>
                    </a:lnTo>
                    <a:lnTo>
                      <a:pt x="426" y="584"/>
                    </a:lnTo>
                    <a:lnTo>
                      <a:pt x="423" y="585"/>
                    </a:lnTo>
                    <a:lnTo>
                      <a:pt x="421" y="585"/>
                    </a:lnTo>
                    <a:close/>
                  </a:path>
                </a:pathLst>
              </a:custGeom>
              <a:solidFill>
                <a:schemeClr val="bg2"/>
              </a:solidFill>
              <a:ln w="9525">
                <a:noFill/>
                <a:round/>
                <a:headEnd/>
                <a:tailEnd/>
              </a:ln>
            </p:spPr>
            <p:txBody>
              <a:bodyPr/>
              <a:lstStyle/>
              <a:p>
                <a:endParaRPr lang="en-US" dirty="0">
                  <a:solidFill>
                    <a:srgbClr val="000000"/>
                  </a:solidFill>
                </a:endParaRPr>
              </a:p>
            </p:txBody>
          </p:sp>
          <p:sp>
            <p:nvSpPr>
              <p:cNvPr id="58" name="Freeform 34"/>
              <p:cNvSpPr>
                <a:spLocks/>
              </p:cNvSpPr>
              <p:nvPr/>
            </p:nvSpPr>
            <p:spPr bwMode="auto">
              <a:xfrm>
                <a:off x="1969" y="2267"/>
                <a:ext cx="174" cy="293"/>
              </a:xfrm>
              <a:custGeom>
                <a:avLst/>
                <a:gdLst>
                  <a:gd name="T0" fmla="*/ 41 w 349"/>
                  <a:gd name="T1" fmla="*/ 74 h 584"/>
                  <a:gd name="T2" fmla="*/ 40 w 349"/>
                  <a:gd name="T3" fmla="*/ 73 h 584"/>
                  <a:gd name="T4" fmla="*/ 39 w 349"/>
                  <a:gd name="T5" fmla="*/ 72 h 584"/>
                  <a:gd name="T6" fmla="*/ 39 w 349"/>
                  <a:gd name="T7" fmla="*/ 51 h 584"/>
                  <a:gd name="T8" fmla="*/ 37 w 349"/>
                  <a:gd name="T9" fmla="*/ 45 h 584"/>
                  <a:gd name="T10" fmla="*/ 34 w 349"/>
                  <a:gd name="T11" fmla="*/ 40 h 584"/>
                  <a:gd name="T12" fmla="*/ 30 w 349"/>
                  <a:gd name="T13" fmla="*/ 36 h 584"/>
                  <a:gd name="T14" fmla="*/ 25 w 349"/>
                  <a:gd name="T15" fmla="*/ 33 h 584"/>
                  <a:gd name="T16" fmla="*/ 21 w 349"/>
                  <a:gd name="T17" fmla="*/ 32 h 584"/>
                  <a:gd name="T18" fmla="*/ 20 w 349"/>
                  <a:gd name="T19" fmla="*/ 30 h 584"/>
                  <a:gd name="T20" fmla="*/ 20 w 349"/>
                  <a:gd name="T21" fmla="*/ 29 h 584"/>
                  <a:gd name="T22" fmla="*/ 23 w 349"/>
                  <a:gd name="T23" fmla="*/ 27 h 584"/>
                  <a:gd name="T24" fmla="*/ 25 w 349"/>
                  <a:gd name="T25" fmla="*/ 25 h 584"/>
                  <a:gd name="T26" fmla="*/ 28 w 349"/>
                  <a:gd name="T27" fmla="*/ 20 h 584"/>
                  <a:gd name="T28" fmla="*/ 28 w 349"/>
                  <a:gd name="T29" fmla="*/ 18 h 584"/>
                  <a:gd name="T30" fmla="*/ 28 w 349"/>
                  <a:gd name="T31" fmla="*/ 14 h 584"/>
                  <a:gd name="T32" fmla="*/ 27 w 349"/>
                  <a:gd name="T33" fmla="*/ 11 h 584"/>
                  <a:gd name="T34" fmla="*/ 25 w 349"/>
                  <a:gd name="T35" fmla="*/ 8 h 584"/>
                  <a:gd name="T36" fmla="*/ 22 w 349"/>
                  <a:gd name="T37" fmla="*/ 6 h 584"/>
                  <a:gd name="T38" fmla="*/ 18 w 349"/>
                  <a:gd name="T39" fmla="*/ 4 h 584"/>
                  <a:gd name="T40" fmla="*/ 15 w 349"/>
                  <a:gd name="T41" fmla="*/ 4 h 584"/>
                  <a:gd name="T42" fmla="*/ 11 w 349"/>
                  <a:gd name="T43" fmla="*/ 5 h 584"/>
                  <a:gd name="T44" fmla="*/ 8 w 349"/>
                  <a:gd name="T45" fmla="*/ 7 h 584"/>
                  <a:gd name="T46" fmla="*/ 5 w 349"/>
                  <a:gd name="T47" fmla="*/ 10 h 584"/>
                  <a:gd name="T48" fmla="*/ 4 w 349"/>
                  <a:gd name="T49" fmla="*/ 13 h 584"/>
                  <a:gd name="T50" fmla="*/ 3 w 349"/>
                  <a:gd name="T51" fmla="*/ 17 h 584"/>
                  <a:gd name="T52" fmla="*/ 3 w 349"/>
                  <a:gd name="T53" fmla="*/ 18 h 584"/>
                  <a:gd name="T54" fmla="*/ 2 w 349"/>
                  <a:gd name="T55" fmla="*/ 18 h 584"/>
                  <a:gd name="T56" fmla="*/ 1 w 349"/>
                  <a:gd name="T57" fmla="*/ 19 h 584"/>
                  <a:gd name="T58" fmla="*/ 0 w 349"/>
                  <a:gd name="T59" fmla="*/ 18 h 584"/>
                  <a:gd name="T60" fmla="*/ 0 w 349"/>
                  <a:gd name="T61" fmla="*/ 17 h 584"/>
                  <a:gd name="T62" fmla="*/ 0 w 349"/>
                  <a:gd name="T63" fmla="*/ 13 h 584"/>
                  <a:gd name="T64" fmla="*/ 2 w 349"/>
                  <a:gd name="T65" fmla="*/ 9 h 584"/>
                  <a:gd name="T66" fmla="*/ 4 w 349"/>
                  <a:gd name="T67" fmla="*/ 5 h 584"/>
                  <a:gd name="T68" fmla="*/ 8 w 349"/>
                  <a:gd name="T69" fmla="*/ 2 h 584"/>
                  <a:gd name="T70" fmla="*/ 13 w 349"/>
                  <a:gd name="T71" fmla="*/ 1 h 584"/>
                  <a:gd name="T72" fmla="*/ 18 w 349"/>
                  <a:gd name="T73" fmla="*/ 1 h 584"/>
                  <a:gd name="T74" fmla="*/ 22 w 349"/>
                  <a:gd name="T75" fmla="*/ 2 h 584"/>
                  <a:gd name="T76" fmla="*/ 26 w 349"/>
                  <a:gd name="T77" fmla="*/ 4 h 584"/>
                  <a:gd name="T78" fmla="*/ 29 w 349"/>
                  <a:gd name="T79" fmla="*/ 8 h 584"/>
                  <a:gd name="T80" fmla="*/ 31 w 349"/>
                  <a:gd name="T81" fmla="*/ 12 h 584"/>
                  <a:gd name="T82" fmla="*/ 32 w 349"/>
                  <a:gd name="T83" fmla="*/ 17 h 584"/>
                  <a:gd name="T84" fmla="*/ 31 w 349"/>
                  <a:gd name="T85" fmla="*/ 22 h 584"/>
                  <a:gd name="T86" fmla="*/ 29 w 349"/>
                  <a:gd name="T87" fmla="*/ 27 h 584"/>
                  <a:gd name="T88" fmla="*/ 28 w 349"/>
                  <a:gd name="T89" fmla="*/ 30 h 584"/>
                  <a:gd name="T90" fmla="*/ 33 w 349"/>
                  <a:gd name="T91" fmla="*/ 34 h 584"/>
                  <a:gd name="T92" fmla="*/ 37 w 349"/>
                  <a:gd name="T93" fmla="*/ 38 h 584"/>
                  <a:gd name="T94" fmla="*/ 40 w 349"/>
                  <a:gd name="T95" fmla="*/ 43 h 584"/>
                  <a:gd name="T96" fmla="*/ 42 w 349"/>
                  <a:gd name="T97" fmla="*/ 49 h 584"/>
                  <a:gd name="T98" fmla="*/ 43 w 349"/>
                  <a:gd name="T99" fmla="*/ 55 h 584"/>
                  <a:gd name="T100" fmla="*/ 43 w 349"/>
                  <a:gd name="T101" fmla="*/ 72 h 584"/>
                  <a:gd name="T102" fmla="*/ 42 w 349"/>
                  <a:gd name="T103" fmla="*/ 74 h 584"/>
                  <a:gd name="T104" fmla="*/ 41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333" y="584"/>
                    </a:moveTo>
                    <a:lnTo>
                      <a:pt x="331" y="584"/>
                    </a:lnTo>
                    <a:lnTo>
                      <a:pt x="328" y="583"/>
                    </a:lnTo>
                    <a:lnTo>
                      <a:pt x="325" y="582"/>
                    </a:lnTo>
                    <a:lnTo>
                      <a:pt x="323" y="580"/>
                    </a:lnTo>
                    <a:lnTo>
                      <a:pt x="321" y="578"/>
                    </a:lnTo>
                    <a:lnTo>
                      <a:pt x="319" y="575"/>
                    </a:lnTo>
                    <a:lnTo>
                      <a:pt x="319" y="573"/>
                    </a:lnTo>
                    <a:lnTo>
                      <a:pt x="318" y="570"/>
                    </a:lnTo>
                    <a:lnTo>
                      <a:pt x="318" y="433"/>
                    </a:lnTo>
                    <a:lnTo>
                      <a:pt x="318" y="417"/>
                    </a:lnTo>
                    <a:lnTo>
                      <a:pt x="316" y="401"/>
                    </a:lnTo>
                    <a:lnTo>
                      <a:pt x="312" y="385"/>
                    </a:lnTo>
                    <a:lnTo>
                      <a:pt x="308" y="371"/>
                    </a:lnTo>
                    <a:lnTo>
                      <a:pt x="303" y="356"/>
                    </a:lnTo>
                    <a:lnTo>
                      <a:pt x="295" y="342"/>
                    </a:lnTo>
                    <a:lnTo>
                      <a:pt x="287" y="329"/>
                    </a:lnTo>
                    <a:lnTo>
                      <a:pt x="279" y="317"/>
                    </a:lnTo>
                    <a:lnTo>
                      <a:pt x="268" y="305"/>
                    </a:lnTo>
                    <a:lnTo>
                      <a:pt x="258" y="294"/>
                    </a:lnTo>
                    <a:lnTo>
                      <a:pt x="245" y="285"/>
                    </a:lnTo>
                    <a:lnTo>
                      <a:pt x="232" y="275"/>
                    </a:lnTo>
                    <a:lnTo>
                      <a:pt x="219" y="267"/>
                    </a:lnTo>
                    <a:lnTo>
                      <a:pt x="205" y="261"/>
                    </a:lnTo>
                    <a:lnTo>
                      <a:pt x="189" y="255"/>
                    </a:lnTo>
                    <a:lnTo>
                      <a:pt x="174" y="250"/>
                    </a:lnTo>
                    <a:lnTo>
                      <a:pt x="170" y="249"/>
                    </a:lnTo>
                    <a:lnTo>
                      <a:pt x="166" y="246"/>
                    </a:lnTo>
                    <a:lnTo>
                      <a:pt x="164" y="242"/>
                    </a:lnTo>
                    <a:lnTo>
                      <a:pt x="163" y="238"/>
                    </a:lnTo>
                    <a:lnTo>
                      <a:pt x="163" y="232"/>
                    </a:lnTo>
                    <a:lnTo>
                      <a:pt x="164" y="228"/>
                    </a:lnTo>
                    <a:lnTo>
                      <a:pt x="167" y="225"/>
                    </a:lnTo>
                    <a:lnTo>
                      <a:pt x="172" y="223"/>
                    </a:lnTo>
                    <a:lnTo>
                      <a:pt x="178" y="220"/>
                    </a:lnTo>
                    <a:lnTo>
                      <a:pt x="184" y="216"/>
                    </a:lnTo>
                    <a:lnTo>
                      <a:pt x="191" y="211"/>
                    </a:lnTo>
                    <a:lnTo>
                      <a:pt x="196" y="207"/>
                    </a:lnTo>
                    <a:lnTo>
                      <a:pt x="206" y="197"/>
                    </a:lnTo>
                    <a:lnTo>
                      <a:pt x="215" y="185"/>
                    </a:lnTo>
                    <a:lnTo>
                      <a:pt x="222" y="173"/>
                    </a:lnTo>
                    <a:lnTo>
                      <a:pt x="227" y="159"/>
                    </a:lnTo>
                    <a:lnTo>
                      <a:pt x="229" y="153"/>
                    </a:lnTo>
                    <a:lnTo>
                      <a:pt x="230" y="145"/>
                    </a:lnTo>
                    <a:lnTo>
                      <a:pt x="231" y="138"/>
                    </a:lnTo>
                    <a:lnTo>
                      <a:pt x="231" y="131"/>
                    </a:lnTo>
                    <a:lnTo>
                      <a:pt x="231" y="120"/>
                    </a:lnTo>
                    <a:lnTo>
                      <a:pt x="229" y="110"/>
                    </a:lnTo>
                    <a:lnTo>
                      <a:pt x="227" y="100"/>
                    </a:lnTo>
                    <a:lnTo>
                      <a:pt x="223" y="91"/>
                    </a:lnTo>
                    <a:lnTo>
                      <a:pt x="219" y="82"/>
                    </a:lnTo>
                    <a:lnTo>
                      <a:pt x="215" y="74"/>
                    </a:lnTo>
                    <a:lnTo>
                      <a:pt x="208" y="67"/>
                    </a:lnTo>
                    <a:lnTo>
                      <a:pt x="202" y="59"/>
                    </a:lnTo>
                    <a:lnTo>
                      <a:pt x="195" y="53"/>
                    </a:lnTo>
                    <a:lnTo>
                      <a:pt x="187" y="47"/>
                    </a:lnTo>
                    <a:lnTo>
                      <a:pt x="179" y="42"/>
                    </a:lnTo>
                    <a:lnTo>
                      <a:pt x="170" y="37"/>
                    </a:lnTo>
                    <a:lnTo>
                      <a:pt x="160" y="34"/>
                    </a:lnTo>
                    <a:lnTo>
                      <a:pt x="151" y="32"/>
                    </a:lnTo>
                    <a:lnTo>
                      <a:pt x="141" y="30"/>
                    </a:lnTo>
                    <a:lnTo>
                      <a:pt x="131" y="30"/>
                    </a:lnTo>
                    <a:lnTo>
                      <a:pt x="120" y="30"/>
                    </a:lnTo>
                    <a:lnTo>
                      <a:pt x="111" y="32"/>
                    </a:lnTo>
                    <a:lnTo>
                      <a:pt x="100" y="34"/>
                    </a:lnTo>
                    <a:lnTo>
                      <a:pt x="92" y="37"/>
                    </a:lnTo>
                    <a:lnTo>
                      <a:pt x="83" y="42"/>
                    </a:lnTo>
                    <a:lnTo>
                      <a:pt x="74" y="47"/>
                    </a:lnTo>
                    <a:lnTo>
                      <a:pt x="67" y="53"/>
                    </a:lnTo>
                    <a:lnTo>
                      <a:pt x="60" y="59"/>
                    </a:lnTo>
                    <a:lnTo>
                      <a:pt x="53" y="67"/>
                    </a:lnTo>
                    <a:lnTo>
                      <a:pt x="47" y="74"/>
                    </a:lnTo>
                    <a:lnTo>
                      <a:pt x="42" y="82"/>
                    </a:lnTo>
                    <a:lnTo>
                      <a:pt x="38" y="91"/>
                    </a:lnTo>
                    <a:lnTo>
                      <a:pt x="34" y="100"/>
                    </a:lnTo>
                    <a:lnTo>
                      <a:pt x="32" y="110"/>
                    </a:lnTo>
                    <a:lnTo>
                      <a:pt x="30" y="120"/>
                    </a:lnTo>
                    <a:lnTo>
                      <a:pt x="30" y="131"/>
                    </a:lnTo>
                    <a:lnTo>
                      <a:pt x="30" y="134"/>
                    </a:lnTo>
                    <a:lnTo>
                      <a:pt x="29" y="136"/>
                    </a:lnTo>
                    <a:lnTo>
                      <a:pt x="27" y="139"/>
                    </a:lnTo>
                    <a:lnTo>
                      <a:pt x="26" y="141"/>
                    </a:lnTo>
                    <a:lnTo>
                      <a:pt x="24" y="143"/>
                    </a:lnTo>
                    <a:lnTo>
                      <a:pt x="21" y="144"/>
                    </a:lnTo>
                    <a:lnTo>
                      <a:pt x="18" y="145"/>
                    </a:lnTo>
                    <a:lnTo>
                      <a:pt x="16" y="145"/>
                    </a:lnTo>
                    <a:lnTo>
                      <a:pt x="12" y="145"/>
                    </a:lnTo>
                    <a:lnTo>
                      <a:pt x="9" y="144"/>
                    </a:lnTo>
                    <a:lnTo>
                      <a:pt x="7" y="143"/>
                    </a:lnTo>
                    <a:lnTo>
                      <a:pt x="5" y="141"/>
                    </a:lnTo>
                    <a:lnTo>
                      <a:pt x="3" y="139"/>
                    </a:lnTo>
                    <a:lnTo>
                      <a:pt x="2" y="136"/>
                    </a:lnTo>
                    <a:lnTo>
                      <a:pt x="1" y="134"/>
                    </a:lnTo>
                    <a:lnTo>
                      <a:pt x="0" y="131"/>
                    </a:lnTo>
                    <a:lnTo>
                      <a:pt x="1" y="117"/>
                    </a:lnTo>
                    <a:lnTo>
                      <a:pt x="3" y="104"/>
                    </a:lnTo>
                    <a:lnTo>
                      <a:pt x="6" y="92"/>
                    </a:lnTo>
                    <a:lnTo>
                      <a:pt x="10" y="79"/>
                    </a:lnTo>
                    <a:lnTo>
                      <a:pt x="16" y="69"/>
                    </a:lnTo>
                    <a:lnTo>
                      <a:pt x="23" y="57"/>
                    </a:lnTo>
                    <a:lnTo>
                      <a:pt x="30" y="48"/>
                    </a:lnTo>
                    <a:lnTo>
                      <a:pt x="39" y="39"/>
                    </a:lnTo>
                    <a:lnTo>
                      <a:pt x="48" y="30"/>
                    </a:lnTo>
                    <a:lnTo>
                      <a:pt x="57" y="23"/>
                    </a:lnTo>
                    <a:lnTo>
                      <a:pt x="69" y="15"/>
                    </a:lnTo>
                    <a:lnTo>
                      <a:pt x="79" y="10"/>
                    </a:lnTo>
                    <a:lnTo>
                      <a:pt x="92" y="6"/>
                    </a:lnTo>
                    <a:lnTo>
                      <a:pt x="105" y="3"/>
                    </a:lnTo>
                    <a:lnTo>
                      <a:pt x="117" y="1"/>
                    </a:lnTo>
                    <a:lnTo>
                      <a:pt x="131" y="0"/>
                    </a:lnTo>
                    <a:lnTo>
                      <a:pt x="144" y="1"/>
                    </a:lnTo>
                    <a:lnTo>
                      <a:pt x="157" y="3"/>
                    </a:lnTo>
                    <a:lnTo>
                      <a:pt x="170" y="6"/>
                    </a:lnTo>
                    <a:lnTo>
                      <a:pt x="181" y="10"/>
                    </a:lnTo>
                    <a:lnTo>
                      <a:pt x="193" y="15"/>
                    </a:lnTo>
                    <a:lnTo>
                      <a:pt x="203" y="23"/>
                    </a:lnTo>
                    <a:lnTo>
                      <a:pt x="214" y="30"/>
                    </a:lnTo>
                    <a:lnTo>
                      <a:pt x="223" y="39"/>
                    </a:lnTo>
                    <a:lnTo>
                      <a:pt x="231" y="48"/>
                    </a:lnTo>
                    <a:lnTo>
                      <a:pt x="239" y="57"/>
                    </a:lnTo>
                    <a:lnTo>
                      <a:pt x="245" y="69"/>
                    </a:lnTo>
                    <a:lnTo>
                      <a:pt x="251" y="79"/>
                    </a:lnTo>
                    <a:lnTo>
                      <a:pt x="255" y="92"/>
                    </a:lnTo>
                    <a:lnTo>
                      <a:pt x="259" y="104"/>
                    </a:lnTo>
                    <a:lnTo>
                      <a:pt x="261" y="117"/>
                    </a:lnTo>
                    <a:lnTo>
                      <a:pt x="261" y="131"/>
                    </a:lnTo>
                    <a:lnTo>
                      <a:pt x="261" y="145"/>
                    </a:lnTo>
                    <a:lnTo>
                      <a:pt x="258" y="160"/>
                    </a:lnTo>
                    <a:lnTo>
                      <a:pt x="253" y="174"/>
                    </a:lnTo>
                    <a:lnTo>
                      <a:pt x="248" y="187"/>
                    </a:lnTo>
                    <a:lnTo>
                      <a:pt x="242" y="200"/>
                    </a:lnTo>
                    <a:lnTo>
                      <a:pt x="233" y="211"/>
                    </a:lnTo>
                    <a:lnTo>
                      <a:pt x="224" y="222"/>
                    </a:lnTo>
                    <a:lnTo>
                      <a:pt x="213" y="231"/>
                    </a:lnTo>
                    <a:lnTo>
                      <a:pt x="228" y="239"/>
                    </a:lnTo>
                    <a:lnTo>
                      <a:pt x="242" y="246"/>
                    </a:lnTo>
                    <a:lnTo>
                      <a:pt x="255" y="254"/>
                    </a:lnTo>
                    <a:lnTo>
                      <a:pt x="268" y="265"/>
                    </a:lnTo>
                    <a:lnTo>
                      <a:pt x="281" y="275"/>
                    </a:lnTo>
                    <a:lnTo>
                      <a:pt x="291" y="286"/>
                    </a:lnTo>
                    <a:lnTo>
                      <a:pt x="302" y="298"/>
                    </a:lnTo>
                    <a:lnTo>
                      <a:pt x="311" y="311"/>
                    </a:lnTo>
                    <a:lnTo>
                      <a:pt x="319" y="324"/>
                    </a:lnTo>
                    <a:lnTo>
                      <a:pt x="327" y="338"/>
                    </a:lnTo>
                    <a:lnTo>
                      <a:pt x="333" y="353"/>
                    </a:lnTo>
                    <a:lnTo>
                      <a:pt x="338" y="368"/>
                    </a:lnTo>
                    <a:lnTo>
                      <a:pt x="342" y="384"/>
                    </a:lnTo>
                    <a:lnTo>
                      <a:pt x="346" y="400"/>
                    </a:lnTo>
                    <a:lnTo>
                      <a:pt x="348" y="417"/>
                    </a:lnTo>
                    <a:lnTo>
                      <a:pt x="349" y="433"/>
                    </a:lnTo>
                    <a:lnTo>
                      <a:pt x="349" y="570"/>
                    </a:lnTo>
                    <a:lnTo>
                      <a:pt x="348" y="573"/>
                    </a:lnTo>
                    <a:lnTo>
                      <a:pt x="347" y="575"/>
                    </a:lnTo>
                    <a:lnTo>
                      <a:pt x="346" y="578"/>
                    </a:lnTo>
                    <a:lnTo>
                      <a:pt x="343" y="580"/>
                    </a:lnTo>
                    <a:lnTo>
                      <a:pt x="341" y="582"/>
                    </a:lnTo>
                    <a:lnTo>
                      <a:pt x="339" y="583"/>
                    </a:lnTo>
                    <a:lnTo>
                      <a:pt x="336" y="584"/>
                    </a:lnTo>
                    <a:lnTo>
                      <a:pt x="333" y="584"/>
                    </a:lnTo>
                    <a:close/>
                  </a:path>
                </a:pathLst>
              </a:custGeom>
              <a:solidFill>
                <a:schemeClr val="bg2"/>
              </a:solidFill>
              <a:ln w="9525">
                <a:noFill/>
                <a:round/>
                <a:headEnd/>
                <a:tailEnd/>
              </a:ln>
            </p:spPr>
            <p:txBody>
              <a:bodyPr/>
              <a:lstStyle/>
              <a:p>
                <a:endParaRPr lang="en-US" dirty="0">
                  <a:solidFill>
                    <a:srgbClr val="000000"/>
                  </a:solidFill>
                </a:endParaRPr>
              </a:p>
            </p:txBody>
          </p:sp>
          <p:sp>
            <p:nvSpPr>
              <p:cNvPr id="59" name="Freeform 35"/>
              <p:cNvSpPr>
                <a:spLocks/>
              </p:cNvSpPr>
              <p:nvPr/>
            </p:nvSpPr>
            <p:spPr bwMode="auto">
              <a:xfrm>
                <a:off x="1766" y="2267"/>
                <a:ext cx="175" cy="293"/>
              </a:xfrm>
              <a:custGeom>
                <a:avLst/>
                <a:gdLst>
                  <a:gd name="T0" fmla="*/ 2 w 349"/>
                  <a:gd name="T1" fmla="*/ 74 h 584"/>
                  <a:gd name="T2" fmla="*/ 1 w 349"/>
                  <a:gd name="T3" fmla="*/ 73 h 584"/>
                  <a:gd name="T4" fmla="*/ 0 w 349"/>
                  <a:gd name="T5" fmla="*/ 72 h 584"/>
                  <a:gd name="T6" fmla="*/ 1 w 349"/>
                  <a:gd name="T7" fmla="*/ 51 h 584"/>
                  <a:gd name="T8" fmla="*/ 2 w 349"/>
                  <a:gd name="T9" fmla="*/ 45 h 584"/>
                  <a:gd name="T10" fmla="*/ 5 w 349"/>
                  <a:gd name="T11" fmla="*/ 39 h 584"/>
                  <a:gd name="T12" fmla="*/ 9 w 349"/>
                  <a:gd name="T13" fmla="*/ 35 h 584"/>
                  <a:gd name="T14" fmla="*/ 14 w 349"/>
                  <a:gd name="T15" fmla="*/ 31 h 584"/>
                  <a:gd name="T16" fmla="*/ 16 w 349"/>
                  <a:gd name="T17" fmla="*/ 28 h 584"/>
                  <a:gd name="T18" fmla="*/ 13 w 349"/>
                  <a:gd name="T19" fmla="*/ 24 h 584"/>
                  <a:gd name="T20" fmla="*/ 11 w 349"/>
                  <a:gd name="T21" fmla="*/ 19 h 584"/>
                  <a:gd name="T22" fmla="*/ 12 w 349"/>
                  <a:gd name="T23" fmla="*/ 13 h 584"/>
                  <a:gd name="T24" fmla="*/ 13 w 349"/>
                  <a:gd name="T25" fmla="*/ 9 h 584"/>
                  <a:gd name="T26" fmla="*/ 16 w 349"/>
                  <a:gd name="T27" fmla="*/ 5 h 584"/>
                  <a:gd name="T28" fmla="*/ 20 w 349"/>
                  <a:gd name="T29" fmla="*/ 2 h 584"/>
                  <a:gd name="T30" fmla="*/ 24 w 349"/>
                  <a:gd name="T31" fmla="*/ 1 h 584"/>
                  <a:gd name="T32" fmla="*/ 29 w 349"/>
                  <a:gd name="T33" fmla="*/ 1 h 584"/>
                  <a:gd name="T34" fmla="*/ 34 w 349"/>
                  <a:gd name="T35" fmla="*/ 2 h 584"/>
                  <a:gd name="T36" fmla="*/ 38 w 349"/>
                  <a:gd name="T37" fmla="*/ 4 h 584"/>
                  <a:gd name="T38" fmla="*/ 41 w 349"/>
                  <a:gd name="T39" fmla="*/ 8 h 584"/>
                  <a:gd name="T40" fmla="*/ 43 w 349"/>
                  <a:gd name="T41" fmla="*/ 12 h 584"/>
                  <a:gd name="T42" fmla="*/ 44 w 349"/>
                  <a:gd name="T43" fmla="*/ 17 h 584"/>
                  <a:gd name="T44" fmla="*/ 44 w 349"/>
                  <a:gd name="T45" fmla="*/ 18 h 584"/>
                  <a:gd name="T46" fmla="*/ 43 w 349"/>
                  <a:gd name="T47" fmla="*/ 18 h 584"/>
                  <a:gd name="T48" fmla="*/ 42 w 349"/>
                  <a:gd name="T49" fmla="*/ 19 h 584"/>
                  <a:gd name="T50" fmla="*/ 41 w 349"/>
                  <a:gd name="T51" fmla="*/ 18 h 584"/>
                  <a:gd name="T52" fmla="*/ 40 w 349"/>
                  <a:gd name="T53" fmla="*/ 17 h 584"/>
                  <a:gd name="T54" fmla="*/ 40 w 349"/>
                  <a:gd name="T55" fmla="*/ 14 h 584"/>
                  <a:gd name="T56" fmla="*/ 39 w 349"/>
                  <a:gd name="T57" fmla="*/ 11 h 584"/>
                  <a:gd name="T58" fmla="*/ 37 w 349"/>
                  <a:gd name="T59" fmla="*/ 8 h 584"/>
                  <a:gd name="T60" fmla="*/ 34 w 349"/>
                  <a:gd name="T61" fmla="*/ 6 h 584"/>
                  <a:gd name="T62" fmla="*/ 30 w 349"/>
                  <a:gd name="T63" fmla="*/ 4 h 584"/>
                  <a:gd name="T64" fmla="*/ 26 w 349"/>
                  <a:gd name="T65" fmla="*/ 4 h 584"/>
                  <a:gd name="T66" fmla="*/ 23 w 349"/>
                  <a:gd name="T67" fmla="*/ 5 h 584"/>
                  <a:gd name="T68" fmla="*/ 20 w 349"/>
                  <a:gd name="T69" fmla="*/ 7 h 584"/>
                  <a:gd name="T70" fmla="*/ 17 w 349"/>
                  <a:gd name="T71" fmla="*/ 10 h 584"/>
                  <a:gd name="T72" fmla="*/ 16 w 349"/>
                  <a:gd name="T73" fmla="*/ 13 h 584"/>
                  <a:gd name="T74" fmla="*/ 15 w 349"/>
                  <a:gd name="T75" fmla="*/ 17 h 584"/>
                  <a:gd name="T76" fmla="*/ 15 w 349"/>
                  <a:gd name="T77" fmla="*/ 20 h 584"/>
                  <a:gd name="T78" fmla="*/ 17 w 349"/>
                  <a:gd name="T79" fmla="*/ 24 h 584"/>
                  <a:gd name="T80" fmla="*/ 20 w 349"/>
                  <a:gd name="T81" fmla="*/ 27 h 584"/>
                  <a:gd name="T82" fmla="*/ 23 w 349"/>
                  <a:gd name="T83" fmla="*/ 28 h 584"/>
                  <a:gd name="T84" fmla="*/ 24 w 349"/>
                  <a:gd name="T85" fmla="*/ 29 h 584"/>
                  <a:gd name="T86" fmla="*/ 23 w 349"/>
                  <a:gd name="T87" fmla="*/ 31 h 584"/>
                  <a:gd name="T88" fmla="*/ 20 w 349"/>
                  <a:gd name="T89" fmla="*/ 32 h 584"/>
                  <a:gd name="T90" fmla="*/ 15 w 349"/>
                  <a:gd name="T91" fmla="*/ 35 h 584"/>
                  <a:gd name="T92" fmla="*/ 11 w 349"/>
                  <a:gd name="T93" fmla="*/ 39 h 584"/>
                  <a:gd name="T94" fmla="*/ 7 w 349"/>
                  <a:gd name="T95" fmla="*/ 43 h 584"/>
                  <a:gd name="T96" fmla="*/ 5 w 349"/>
                  <a:gd name="T97" fmla="*/ 49 h 584"/>
                  <a:gd name="T98" fmla="*/ 4 w 349"/>
                  <a:gd name="T99" fmla="*/ 55 h 584"/>
                  <a:gd name="T100" fmla="*/ 4 w 349"/>
                  <a:gd name="T101" fmla="*/ 72 h 584"/>
                  <a:gd name="T102" fmla="*/ 4 w 349"/>
                  <a:gd name="T103" fmla="*/ 74 h 584"/>
                  <a:gd name="T104" fmla="*/ 2 w 349"/>
                  <a:gd name="T105" fmla="*/ 74 h 58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9"/>
                  <a:gd name="T160" fmla="*/ 0 h 584"/>
                  <a:gd name="T161" fmla="*/ 349 w 349"/>
                  <a:gd name="T162" fmla="*/ 584 h 58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9" h="584">
                    <a:moveTo>
                      <a:pt x="16" y="584"/>
                    </a:moveTo>
                    <a:lnTo>
                      <a:pt x="13" y="584"/>
                    </a:lnTo>
                    <a:lnTo>
                      <a:pt x="10" y="583"/>
                    </a:lnTo>
                    <a:lnTo>
                      <a:pt x="8" y="582"/>
                    </a:lnTo>
                    <a:lnTo>
                      <a:pt x="6" y="580"/>
                    </a:lnTo>
                    <a:lnTo>
                      <a:pt x="4" y="578"/>
                    </a:lnTo>
                    <a:lnTo>
                      <a:pt x="3" y="575"/>
                    </a:lnTo>
                    <a:lnTo>
                      <a:pt x="1" y="573"/>
                    </a:lnTo>
                    <a:lnTo>
                      <a:pt x="0" y="570"/>
                    </a:lnTo>
                    <a:lnTo>
                      <a:pt x="0" y="433"/>
                    </a:lnTo>
                    <a:lnTo>
                      <a:pt x="1" y="417"/>
                    </a:lnTo>
                    <a:lnTo>
                      <a:pt x="4" y="400"/>
                    </a:lnTo>
                    <a:lnTo>
                      <a:pt x="7" y="384"/>
                    </a:lnTo>
                    <a:lnTo>
                      <a:pt x="11" y="368"/>
                    </a:lnTo>
                    <a:lnTo>
                      <a:pt x="16" y="353"/>
                    </a:lnTo>
                    <a:lnTo>
                      <a:pt x="22" y="338"/>
                    </a:lnTo>
                    <a:lnTo>
                      <a:pt x="30" y="324"/>
                    </a:lnTo>
                    <a:lnTo>
                      <a:pt x="38" y="311"/>
                    </a:lnTo>
                    <a:lnTo>
                      <a:pt x="48" y="298"/>
                    </a:lnTo>
                    <a:lnTo>
                      <a:pt x="58" y="286"/>
                    </a:lnTo>
                    <a:lnTo>
                      <a:pt x="69" y="275"/>
                    </a:lnTo>
                    <a:lnTo>
                      <a:pt x="81" y="265"/>
                    </a:lnTo>
                    <a:lnTo>
                      <a:pt x="94" y="254"/>
                    </a:lnTo>
                    <a:lnTo>
                      <a:pt x="107" y="246"/>
                    </a:lnTo>
                    <a:lnTo>
                      <a:pt x="121" y="239"/>
                    </a:lnTo>
                    <a:lnTo>
                      <a:pt x="137" y="231"/>
                    </a:lnTo>
                    <a:lnTo>
                      <a:pt x="125" y="222"/>
                    </a:lnTo>
                    <a:lnTo>
                      <a:pt x="116" y="211"/>
                    </a:lnTo>
                    <a:lnTo>
                      <a:pt x="107" y="200"/>
                    </a:lnTo>
                    <a:lnTo>
                      <a:pt x="101" y="187"/>
                    </a:lnTo>
                    <a:lnTo>
                      <a:pt x="96" y="174"/>
                    </a:lnTo>
                    <a:lnTo>
                      <a:pt x="92" y="160"/>
                    </a:lnTo>
                    <a:lnTo>
                      <a:pt x="88" y="145"/>
                    </a:lnTo>
                    <a:lnTo>
                      <a:pt x="88" y="131"/>
                    </a:lnTo>
                    <a:lnTo>
                      <a:pt x="88" y="117"/>
                    </a:lnTo>
                    <a:lnTo>
                      <a:pt x="91" y="104"/>
                    </a:lnTo>
                    <a:lnTo>
                      <a:pt x="94" y="92"/>
                    </a:lnTo>
                    <a:lnTo>
                      <a:pt x="98" y="79"/>
                    </a:lnTo>
                    <a:lnTo>
                      <a:pt x="104" y="69"/>
                    </a:lnTo>
                    <a:lnTo>
                      <a:pt x="110" y="57"/>
                    </a:lnTo>
                    <a:lnTo>
                      <a:pt x="118" y="48"/>
                    </a:lnTo>
                    <a:lnTo>
                      <a:pt x="126" y="39"/>
                    </a:lnTo>
                    <a:lnTo>
                      <a:pt x="136" y="30"/>
                    </a:lnTo>
                    <a:lnTo>
                      <a:pt x="146" y="23"/>
                    </a:lnTo>
                    <a:lnTo>
                      <a:pt x="157" y="15"/>
                    </a:lnTo>
                    <a:lnTo>
                      <a:pt x="168" y="10"/>
                    </a:lnTo>
                    <a:lnTo>
                      <a:pt x="180" y="6"/>
                    </a:lnTo>
                    <a:lnTo>
                      <a:pt x="192" y="3"/>
                    </a:lnTo>
                    <a:lnTo>
                      <a:pt x="205" y="1"/>
                    </a:lnTo>
                    <a:lnTo>
                      <a:pt x="218" y="0"/>
                    </a:lnTo>
                    <a:lnTo>
                      <a:pt x="232" y="1"/>
                    </a:lnTo>
                    <a:lnTo>
                      <a:pt x="245" y="3"/>
                    </a:lnTo>
                    <a:lnTo>
                      <a:pt x="257" y="6"/>
                    </a:lnTo>
                    <a:lnTo>
                      <a:pt x="270" y="10"/>
                    </a:lnTo>
                    <a:lnTo>
                      <a:pt x="280" y="15"/>
                    </a:lnTo>
                    <a:lnTo>
                      <a:pt x="292" y="23"/>
                    </a:lnTo>
                    <a:lnTo>
                      <a:pt x="301" y="30"/>
                    </a:lnTo>
                    <a:lnTo>
                      <a:pt x="311" y="39"/>
                    </a:lnTo>
                    <a:lnTo>
                      <a:pt x="319" y="48"/>
                    </a:lnTo>
                    <a:lnTo>
                      <a:pt x="326" y="57"/>
                    </a:lnTo>
                    <a:lnTo>
                      <a:pt x="334" y="69"/>
                    </a:lnTo>
                    <a:lnTo>
                      <a:pt x="339" y="79"/>
                    </a:lnTo>
                    <a:lnTo>
                      <a:pt x="343" y="92"/>
                    </a:lnTo>
                    <a:lnTo>
                      <a:pt x="346" y="104"/>
                    </a:lnTo>
                    <a:lnTo>
                      <a:pt x="348" y="117"/>
                    </a:lnTo>
                    <a:lnTo>
                      <a:pt x="349" y="131"/>
                    </a:lnTo>
                    <a:lnTo>
                      <a:pt x="348" y="134"/>
                    </a:lnTo>
                    <a:lnTo>
                      <a:pt x="347" y="136"/>
                    </a:lnTo>
                    <a:lnTo>
                      <a:pt x="346" y="139"/>
                    </a:lnTo>
                    <a:lnTo>
                      <a:pt x="344" y="141"/>
                    </a:lnTo>
                    <a:lnTo>
                      <a:pt x="342" y="143"/>
                    </a:lnTo>
                    <a:lnTo>
                      <a:pt x="340" y="144"/>
                    </a:lnTo>
                    <a:lnTo>
                      <a:pt x="337" y="145"/>
                    </a:lnTo>
                    <a:lnTo>
                      <a:pt x="334" y="145"/>
                    </a:lnTo>
                    <a:lnTo>
                      <a:pt x="331" y="145"/>
                    </a:lnTo>
                    <a:lnTo>
                      <a:pt x="328" y="144"/>
                    </a:lnTo>
                    <a:lnTo>
                      <a:pt x="325" y="143"/>
                    </a:lnTo>
                    <a:lnTo>
                      <a:pt x="323" y="141"/>
                    </a:lnTo>
                    <a:lnTo>
                      <a:pt x="322" y="139"/>
                    </a:lnTo>
                    <a:lnTo>
                      <a:pt x="320" y="136"/>
                    </a:lnTo>
                    <a:lnTo>
                      <a:pt x="320" y="134"/>
                    </a:lnTo>
                    <a:lnTo>
                      <a:pt x="319" y="131"/>
                    </a:lnTo>
                    <a:lnTo>
                      <a:pt x="319" y="120"/>
                    </a:lnTo>
                    <a:lnTo>
                      <a:pt x="317" y="110"/>
                    </a:lnTo>
                    <a:lnTo>
                      <a:pt x="315" y="100"/>
                    </a:lnTo>
                    <a:lnTo>
                      <a:pt x="312" y="91"/>
                    </a:lnTo>
                    <a:lnTo>
                      <a:pt x="307" y="82"/>
                    </a:lnTo>
                    <a:lnTo>
                      <a:pt x="302" y="74"/>
                    </a:lnTo>
                    <a:lnTo>
                      <a:pt x="296" y="67"/>
                    </a:lnTo>
                    <a:lnTo>
                      <a:pt x="290" y="59"/>
                    </a:lnTo>
                    <a:lnTo>
                      <a:pt x="282" y="53"/>
                    </a:lnTo>
                    <a:lnTo>
                      <a:pt x="275" y="47"/>
                    </a:lnTo>
                    <a:lnTo>
                      <a:pt x="267" y="42"/>
                    </a:lnTo>
                    <a:lnTo>
                      <a:pt x="257" y="37"/>
                    </a:lnTo>
                    <a:lnTo>
                      <a:pt x="249" y="34"/>
                    </a:lnTo>
                    <a:lnTo>
                      <a:pt x="238" y="32"/>
                    </a:lnTo>
                    <a:lnTo>
                      <a:pt x="229" y="30"/>
                    </a:lnTo>
                    <a:lnTo>
                      <a:pt x="218" y="30"/>
                    </a:lnTo>
                    <a:lnTo>
                      <a:pt x="208" y="30"/>
                    </a:lnTo>
                    <a:lnTo>
                      <a:pt x="198" y="32"/>
                    </a:lnTo>
                    <a:lnTo>
                      <a:pt x="189" y="34"/>
                    </a:lnTo>
                    <a:lnTo>
                      <a:pt x="180" y="37"/>
                    </a:lnTo>
                    <a:lnTo>
                      <a:pt x="170" y="42"/>
                    </a:lnTo>
                    <a:lnTo>
                      <a:pt x="162" y="47"/>
                    </a:lnTo>
                    <a:lnTo>
                      <a:pt x="154" y="53"/>
                    </a:lnTo>
                    <a:lnTo>
                      <a:pt x="147" y="59"/>
                    </a:lnTo>
                    <a:lnTo>
                      <a:pt x="141" y="67"/>
                    </a:lnTo>
                    <a:lnTo>
                      <a:pt x="135" y="74"/>
                    </a:lnTo>
                    <a:lnTo>
                      <a:pt x="130" y="82"/>
                    </a:lnTo>
                    <a:lnTo>
                      <a:pt x="126" y="91"/>
                    </a:lnTo>
                    <a:lnTo>
                      <a:pt x="122" y="100"/>
                    </a:lnTo>
                    <a:lnTo>
                      <a:pt x="120" y="110"/>
                    </a:lnTo>
                    <a:lnTo>
                      <a:pt x="118" y="120"/>
                    </a:lnTo>
                    <a:lnTo>
                      <a:pt x="118" y="131"/>
                    </a:lnTo>
                    <a:lnTo>
                      <a:pt x="118" y="138"/>
                    </a:lnTo>
                    <a:lnTo>
                      <a:pt x="119" y="145"/>
                    </a:lnTo>
                    <a:lnTo>
                      <a:pt x="120" y="153"/>
                    </a:lnTo>
                    <a:lnTo>
                      <a:pt x="122" y="159"/>
                    </a:lnTo>
                    <a:lnTo>
                      <a:pt x="127" y="173"/>
                    </a:lnTo>
                    <a:lnTo>
                      <a:pt x="135" y="185"/>
                    </a:lnTo>
                    <a:lnTo>
                      <a:pt x="143" y="197"/>
                    </a:lnTo>
                    <a:lnTo>
                      <a:pt x="153" y="207"/>
                    </a:lnTo>
                    <a:lnTo>
                      <a:pt x="159" y="211"/>
                    </a:lnTo>
                    <a:lnTo>
                      <a:pt x="165" y="216"/>
                    </a:lnTo>
                    <a:lnTo>
                      <a:pt x="171" y="220"/>
                    </a:lnTo>
                    <a:lnTo>
                      <a:pt x="177" y="223"/>
                    </a:lnTo>
                    <a:lnTo>
                      <a:pt x="182" y="225"/>
                    </a:lnTo>
                    <a:lnTo>
                      <a:pt x="185" y="228"/>
                    </a:lnTo>
                    <a:lnTo>
                      <a:pt x="186" y="232"/>
                    </a:lnTo>
                    <a:lnTo>
                      <a:pt x="186" y="238"/>
                    </a:lnTo>
                    <a:lnTo>
                      <a:pt x="185" y="242"/>
                    </a:lnTo>
                    <a:lnTo>
                      <a:pt x="183" y="246"/>
                    </a:lnTo>
                    <a:lnTo>
                      <a:pt x="180" y="249"/>
                    </a:lnTo>
                    <a:lnTo>
                      <a:pt x="175" y="250"/>
                    </a:lnTo>
                    <a:lnTo>
                      <a:pt x="160" y="255"/>
                    </a:lnTo>
                    <a:lnTo>
                      <a:pt x="144" y="261"/>
                    </a:lnTo>
                    <a:lnTo>
                      <a:pt x="130" y="267"/>
                    </a:lnTo>
                    <a:lnTo>
                      <a:pt x="117" y="275"/>
                    </a:lnTo>
                    <a:lnTo>
                      <a:pt x="104" y="285"/>
                    </a:lnTo>
                    <a:lnTo>
                      <a:pt x="92" y="294"/>
                    </a:lnTo>
                    <a:lnTo>
                      <a:pt x="81" y="305"/>
                    </a:lnTo>
                    <a:lnTo>
                      <a:pt x="71" y="317"/>
                    </a:lnTo>
                    <a:lnTo>
                      <a:pt x="62" y="329"/>
                    </a:lnTo>
                    <a:lnTo>
                      <a:pt x="54" y="342"/>
                    </a:lnTo>
                    <a:lnTo>
                      <a:pt x="47" y="356"/>
                    </a:lnTo>
                    <a:lnTo>
                      <a:pt x="41" y="371"/>
                    </a:lnTo>
                    <a:lnTo>
                      <a:pt x="37" y="385"/>
                    </a:lnTo>
                    <a:lnTo>
                      <a:pt x="33" y="401"/>
                    </a:lnTo>
                    <a:lnTo>
                      <a:pt x="31" y="417"/>
                    </a:lnTo>
                    <a:lnTo>
                      <a:pt x="31" y="433"/>
                    </a:lnTo>
                    <a:lnTo>
                      <a:pt x="31" y="570"/>
                    </a:lnTo>
                    <a:lnTo>
                      <a:pt x="31" y="573"/>
                    </a:lnTo>
                    <a:lnTo>
                      <a:pt x="30" y="575"/>
                    </a:lnTo>
                    <a:lnTo>
                      <a:pt x="28" y="578"/>
                    </a:lnTo>
                    <a:lnTo>
                      <a:pt x="27" y="580"/>
                    </a:lnTo>
                    <a:lnTo>
                      <a:pt x="25" y="582"/>
                    </a:lnTo>
                    <a:lnTo>
                      <a:pt x="21" y="583"/>
                    </a:lnTo>
                    <a:lnTo>
                      <a:pt x="18" y="584"/>
                    </a:lnTo>
                    <a:lnTo>
                      <a:pt x="16" y="584"/>
                    </a:lnTo>
                    <a:close/>
                  </a:path>
                </a:pathLst>
              </a:custGeom>
              <a:solidFill>
                <a:schemeClr val="bg2"/>
              </a:solidFill>
              <a:ln w="9525">
                <a:noFill/>
                <a:round/>
                <a:headEnd/>
                <a:tailEnd/>
              </a:ln>
            </p:spPr>
            <p:txBody>
              <a:bodyPr/>
              <a:lstStyle/>
              <a:p>
                <a:endParaRPr lang="en-US" dirty="0">
                  <a:solidFill>
                    <a:srgbClr val="000000"/>
                  </a:solidFill>
                </a:endParaRPr>
              </a:p>
            </p:txBody>
          </p:sp>
        </p:grpSp>
      </p:grp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Tree>
    <p:extLst>
      <p:ext uri="{BB962C8B-B14F-4D97-AF65-F5344CB8AC3E}">
        <p14:creationId xmlns:p14="http://schemas.microsoft.com/office/powerpoint/2010/main" val="230571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963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506578" y="714190"/>
            <a:ext cx="5719011" cy="3152374"/>
          </a:xfrm>
          <a:prstGeom prst="roundRect">
            <a:avLst/>
          </a:prstGeom>
          <a:noFill/>
          <a:ln>
            <a:solidFill>
              <a:srgbClr val="100A5D"/>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r>
              <a:rPr lang="en-US" sz="2800" dirty="0">
                <a:solidFill>
                  <a:srgbClr val="0500FF"/>
                </a:solidFill>
              </a:rPr>
              <a:t>Hyperledger is an open source collaborative effort created to advance cross-industry blockchain technologies.</a:t>
            </a:r>
            <a:endParaRPr lang="en-US" sz="2800" dirty="0">
              <a:solidFill>
                <a:srgbClr val="0500FF"/>
              </a:solidFill>
              <a:latin typeface="Arial"/>
              <a:cs typeface="Arial"/>
            </a:endParaRPr>
          </a:p>
        </p:txBody>
      </p:sp>
      <p:sp>
        <p:nvSpPr>
          <p:cNvPr id="4" name="Text Placeholder 3"/>
          <p:cNvSpPr>
            <a:spLocks noGrp="1"/>
          </p:cNvSpPr>
          <p:nvPr>
            <p:ph type="body" sz="quarter" idx="14"/>
          </p:nvPr>
        </p:nvSpPr>
        <p:spPr/>
        <p:txBody>
          <a:bodyPr/>
          <a:lstStyle/>
          <a:p>
            <a:r>
              <a:rPr lang="en-US" dirty="0" smtClean="0"/>
              <a:t>Linux Foundation</a:t>
            </a:r>
            <a:endParaRPr lang="en-US" dirty="0"/>
          </a:p>
        </p:txBody>
      </p:sp>
      <p:sp>
        <p:nvSpPr>
          <p:cNvPr id="5" name="Slide Number Placeholder 4"/>
          <p:cNvSpPr>
            <a:spLocks noGrp="1"/>
          </p:cNvSpPr>
          <p:nvPr>
            <p:ph type="sldNum" sz="quarter" idx="15"/>
          </p:nvPr>
        </p:nvSpPr>
        <p:spPr/>
        <p:txBody>
          <a:bodyPr/>
          <a:lstStyle/>
          <a:p>
            <a:fld id="{08BF69C1-739F-1B47-B5E3-FA651BCAB105}" type="slidenum">
              <a:rPr lang="en-US" smtClean="0"/>
              <a:pPr/>
              <a:t>3</a:t>
            </a:fld>
            <a:endParaRPr lang="en-US" dirty="0"/>
          </a:p>
        </p:txBody>
      </p:sp>
      <p:pic>
        <p:nvPicPr>
          <p:cNvPr id="1026" name="Picture 2" descr="https://www.linuxfoundation.org/wp-content/uploads/2017/05/nodejs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74" y="950923"/>
            <a:ext cx="1374219" cy="8417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linuxfoundation.org/wp-content/uploads/2017/05/kubernetes_logo-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82" y="1783139"/>
            <a:ext cx="1723256" cy="10554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linuxfoundation.org/wp-content/uploads/2017/05/xen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31" y="2703096"/>
            <a:ext cx="1411257" cy="8643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linuxfoundation.org/wp-content/uploads/2017/05/openapi_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75" y="3258004"/>
            <a:ext cx="1374218" cy="84170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4146883" y="57064"/>
            <a:ext cx="2438400" cy="1314251"/>
            <a:chOff x="4146883" y="57064"/>
            <a:chExt cx="2438400" cy="1314251"/>
          </a:xfrm>
        </p:grpSpPr>
        <p:sp>
          <p:nvSpPr>
            <p:cNvPr id="7" name="Rectangle 6"/>
            <p:cNvSpPr/>
            <p:nvPr/>
          </p:nvSpPr>
          <p:spPr>
            <a:xfrm>
              <a:off x="4146883" y="657726"/>
              <a:ext cx="2438400" cy="176463"/>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1034" name="Picture 10" descr="https://www.linuxfoundation.org/wp-content/uploads/2017/05/hyperledger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3225" y="57064"/>
              <a:ext cx="2145717" cy="1314251"/>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https://www.linuxfoundation.org/wp-content/uploads/2017/05/linux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00" y="3870082"/>
            <a:ext cx="1386212" cy="849055"/>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352929" y="565736"/>
            <a:ext cx="1981203" cy="4201527"/>
          </a:xfrm>
          <a:prstGeom prst="roundRect">
            <a:avLst/>
          </a:prstGeom>
          <a:noFill/>
          <a:ln>
            <a:solidFill>
              <a:srgbClr val="100A5D"/>
            </a:solidFill>
          </a:ln>
        </p:spPr>
        <p:style>
          <a:lnRef idx="2">
            <a:schemeClr val="dk1">
              <a:shade val="50000"/>
            </a:schemeClr>
          </a:lnRef>
          <a:fillRef idx="1">
            <a:schemeClr val="dk1"/>
          </a:fillRef>
          <a:effectRef idx="0">
            <a:schemeClr val="dk1"/>
          </a:effectRef>
          <a:fontRef idx="minor">
            <a:schemeClr val="lt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TextBox 8"/>
          <p:cNvSpPr txBox="1"/>
          <p:nvPr/>
        </p:nvSpPr>
        <p:spPr>
          <a:xfrm>
            <a:off x="25536" y="565736"/>
            <a:ext cx="1602738" cy="461665"/>
          </a:xfrm>
          <a:prstGeom prst="rect">
            <a:avLst/>
          </a:prstGeom>
          <a:noFill/>
        </p:spPr>
        <p:txBody>
          <a:bodyPr wrap="square" rtlCol="0">
            <a:spAutoFit/>
          </a:bodyPr>
          <a:lstStyle/>
          <a:p>
            <a:r>
              <a:rPr lang="en-US" sz="1200" dirty="0" smtClean="0"/>
              <a:t>One of 67 open projects including</a:t>
            </a:r>
            <a:r>
              <a:rPr lang="mr-IN" sz="1200" dirty="0" smtClean="0"/>
              <a:t>…</a:t>
            </a:r>
            <a:endParaRPr lang="en-US" sz="1200" dirty="0"/>
          </a:p>
        </p:txBody>
      </p:sp>
    </p:spTree>
    <p:extLst>
      <p:ext uri="{BB962C8B-B14F-4D97-AF65-F5344CB8AC3E}">
        <p14:creationId xmlns:p14="http://schemas.microsoft.com/office/powerpoint/2010/main" val="21433552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hyperledger copy"/>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47400" y="420555"/>
            <a:ext cx="4301778" cy="4521200"/>
          </a:xfrm>
          <a:prstGeom prst="rect">
            <a:avLst/>
          </a:prstGeom>
          <a:noFill/>
          <a:ln w="9525">
            <a:noFill/>
            <a:miter lim="800000"/>
            <a:headEnd/>
            <a:tailEnd/>
          </a:ln>
        </p:spPr>
      </p:pic>
      <p:sp>
        <p:nvSpPr>
          <p:cNvPr id="3" name="Rectangle 2"/>
          <p:cNvSpPr/>
          <p:nvPr/>
        </p:nvSpPr>
        <p:spPr>
          <a:xfrm>
            <a:off x="5317530" y="4026394"/>
            <a:ext cx="3355827" cy="1117106"/>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0"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solidFill>
                  <a:srgbClr val="000E5E">
                    <a:lumMod val="50000"/>
                  </a:srgbClr>
                </a:solidFill>
              </a:rPr>
              <a:pPr/>
              <a:t>4</a:t>
            </a:fld>
            <a:endParaRPr lang="en-US" dirty="0">
              <a:solidFill>
                <a:srgbClr val="000E5E">
                  <a:lumMod val="50000"/>
                </a:srgbClr>
              </a:solidFill>
            </a:endParaRPr>
          </a:p>
        </p:txBody>
      </p:sp>
      <p:sp>
        <p:nvSpPr>
          <p:cNvPr id="4" name="Text Placeholder 3"/>
          <p:cNvSpPr>
            <a:spLocks noGrp="1"/>
          </p:cNvSpPr>
          <p:nvPr>
            <p:ph type="body" sz="quarter" idx="14"/>
          </p:nvPr>
        </p:nvSpPr>
        <p:spPr/>
        <p:txBody>
          <a:bodyPr/>
          <a:lstStyle/>
          <a:p>
            <a:r>
              <a:rPr lang="en-US" dirty="0">
                <a:latin typeface="+mj-lt"/>
              </a:rPr>
              <a:t>Hyperledger members</a:t>
            </a:r>
          </a:p>
        </p:txBody>
      </p:sp>
      <p:sp>
        <p:nvSpPr>
          <p:cNvPr id="6" name="Rectangle 5"/>
          <p:cNvSpPr/>
          <p:nvPr/>
        </p:nvSpPr>
        <p:spPr>
          <a:xfrm>
            <a:off x="110729" y="976205"/>
            <a:ext cx="2995156" cy="2948430"/>
          </a:xfrm>
          <a:prstGeom prst="rect">
            <a:avLst/>
          </a:prstGeom>
          <a:solidFill>
            <a:srgbClr val="F9FAF9"/>
          </a:solidFill>
          <a:ln>
            <a:solidFill>
              <a:srgbClr val="05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E5E"/>
              </a:solidFill>
            </a:endParaRPr>
          </a:p>
        </p:txBody>
      </p:sp>
      <p:sp>
        <p:nvSpPr>
          <p:cNvPr id="7" name="Rectangle 6"/>
          <p:cNvSpPr/>
          <p:nvPr/>
        </p:nvSpPr>
        <p:spPr>
          <a:xfrm>
            <a:off x="112839" y="3987707"/>
            <a:ext cx="2993046" cy="1098205"/>
          </a:xfrm>
          <a:prstGeom prst="rect">
            <a:avLst/>
          </a:prstGeom>
          <a:solidFill>
            <a:srgbClr val="F9FAF9"/>
          </a:solidFill>
          <a:ln>
            <a:solidFill>
              <a:srgbClr val="05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E5E"/>
              </a:solidFill>
            </a:endParaRPr>
          </a:p>
        </p:txBody>
      </p:sp>
      <p:sp>
        <p:nvSpPr>
          <p:cNvPr id="8" name="Rectangle 7"/>
          <p:cNvSpPr/>
          <p:nvPr/>
        </p:nvSpPr>
        <p:spPr>
          <a:xfrm>
            <a:off x="3152991" y="971145"/>
            <a:ext cx="5966626" cy="3503807"/>
          </a:xfrm>
          <a:prstGeom prst="rect">
            <a:avLst/>
          </a:prstGeom>
          <a:solidFill>
            <a:srgbClr val="F9FAF9"/>
          </a:solidFill>
          <a:ln>
            <a:solidFill>
              <a:srgbClr val="056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E5E"/>
              </a:solidFill>
            </a:endParaRPr>
          </a:p>
        </p:txBody>
      </p:sp>
      <p:sp>
        <p:nvSpPr>
          <p:cNvPr id="10" name="Title 1"/>
          <p:cNvSpPr txBox="1">
            <a:spLocks/>
          </p:cNvSpPr>
          <p:nvPr/>
        </p:nvSpPr>
        <p:spPr>
          <a:xfrm>
            <a:off x="0" y="644245"/>
            <a:ext cx="1099464" cy="24281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1400" b="1" dirty="0">
                <a:solidFill>
                  <a:srgbClr val="0164FF"/>
                </a:solidFill>
                <a:latin typeface="IBM Plex Sans"/>
                <a:ea typeface="IBM Plex Sans Regular" charset="0"/>
                <a:cs typeface="IBM Plex Sans Regular" charset="0"/>
              </a:rPr>
              <a:t>Premier</a:t>
            </a:r>
          </a:p>
        </p:txBody>
      </p:sp>
      <p:sp>
        <p:nvSpPr>
          <p:cNvPr id="11" name="Title 1"/>
          <p:cNvSpPr txBox="1">
            <a:spLocks/>
          </p:cNvSpPr>
          <p:nvPr/>
        </p:nvSpPr>
        <p:spPr>
          <a:xfrm>
            <a:off x="3029347" y="644245"/>
            <a:ext cx="2288183" cy="24281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1400" b="1" dirty="0">
                <a:solidFill>
                  <a:srgbClr val="0164FF"/>
                </a:solidFill>
                <a:latin typeface="IBM Plex Sans"/>
                <a:ea typeface="IBM Plex Sans Regular" charset="0"/>
                <a:cs typeface="IBM Plex Sans Regular" charset="0"/>
              </a:rPr>
              <a:t>General</a:t>
            </a:r>
          </a:p>
        </p:txBody>
      </p:sp>
      <p:sp>
        <p:nvSpPr>
          <p:cNvPr id="12" name="Title 1"/>
          <p:cNvSpPr txBox="1">
            <a:spLocks/>
          </p:cNvSpPr>
          <p:nvPr/>
        </p:nvSpPr>
        <p:spPr>
          <a:xfrm>
            <a:off x="3139360" y="4790246"/>
            <a:ext cx="899093" cy="242817"/>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1200" b="1" dirty="0">
                <a:solidFill>
                  <a:srgbClr val="0164FF"/>
                </a:solidFill>
                <a:latin typeface="IBM Plex Sans"/>
                <a:ea typeface="IBM Plex Sans Regular" charset="0"/>
                <a:cs typeface="IBM Plex Sans Regular" charset="0"/>
              </a:rPr>
              <a:t>Associate</a:t>
            </a:r>
          </a:p>
        </p:txBody>
      </p:sp>
      <p:pic>
        <p:nvPicPr>
          <p:cNvPr id="13" name="Picture 12"/>
          <p:cNvPicPr>
            <a:picLocks noChangeAspect="1"/>
          </p:cNvPicPr>
          <p:nvPr/>
        </p:nvPicPr>
        <p:blipFill>
          <a:blip r:embed="rId4"/>
          <a:stretch>
            <a:fillRect/>
          </a:stretch>
        </p:blipFill>
        <p:spPr>
          <a:xfrm>
            <a:off x="117604" y="977238"/>
            <a:ext cx="2988978" cy="2912010"/>
          </a:xfrm>
          <a:prstGeom prst="rect">
            <a:avLst/>
          </a:prstGeom>
        </p:spPr>
      </p:pic>
      <p:pic>
        <p:nvPicPr>
          <p:cNvPr id="14" name="Picture 13"/>
          <p:cNvPicPr>
            <a:picLocks noChangeAspect="1"/>
          </p:cNvPicPr>
          <p:nvPr/>
        </p:nvPicPr>
        <p:blipFill>
          <a:blip r:embed="rId5"/>
          <a:stretch>
            <a:fillRect/>
          </a:stretch>
        </p:blipFill>
        <p:spPr>
          <a:xfrm>
            <a:off x="125031" y="4026394"/>
            <a:ext cx="2969359" cy="1045214"/>
          </a:xfrm>
          <a:prstGeom prst="rect">
            <a:avLst/>
          </a:prstGeom>
        </p:spPr>
      </p:pic>
      <p:pic>
        <p:nvPicPr>
          <p:cNvPr id="15" name="Picture 14"/>
          <p:cNvPicPr>
            <a:picLocks noChangeAspect="1"/>
          </p:cNvPicPr>
          <p:nvPr/>
        </p:nvPicPr>
        <p:blipFill>
          <a:blip r:embed="rId6"/>
          <a:stretch>
            <a:fillRect/>
          </a:stretch>
        </p:blipFill>
        <p:spPr>
          <a:xfrm>
            <a:off x="3220058" y="1000808"/>
            <a:ext cx="2955031" cy="3421860"/>
          </a:xfrm>
          <a:prstGeom prst="rect">
            <a:avLst/>
          </a:prstGeom>
        </p:spPr>
      </p:pic>
      <p:pic>
        <p:nvPicPr>
          <p:cNvPr id="16" name="Picture 15"/>
          <p:cNvPicPr>
            <a:picLocks noChangeAspect="1"/>
          </p:cNvPicPr>
          <p:nvPr/>
        </p:nvPicPr>
        <p:blipFill>
          <a:blip r:embed="rId7"/>
          <a:stretch>
            <a:fillRect/>
          </a:stretch>
        </p:blipFill>
        <p:spPr>
          <a:xfrm>
            <a:off x="6119360" y="1000808"/>
            <a:ext cx="2925239" cy="3126349"/>
          </a:xfrm>
          <a:prstGeom prst="rect">
            <a:avLst/>
          </a:prstGeom>
        </p:spPr>
      </p:pic>
      <p:sp>
        <p:nvSpPr>
          <p:cNvPr id="5" name="Rectangle 4"/>
          <p:cNvSpPr/>
          <p:nvPr/>
        </p:nvSpPr>
        <p:spPr>
          <a:xfrm>
            <a:off x="8549178" y="4584947"/>
            <a:ext cx="495421" cy="182316"/>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9" name="Title 1"/>
          <p:cNvSpPr txBox="1">
            <a:spLocks/>
          </p:cNvSpPr>
          <p:nvPr/>
        </p:nvSpPr>
        <p:spPr>
          <a:xfrm>
            <a:off x="5703828" y="4658624"/>
            <a:ext cx="2969529" cy="296202"/>
          </a:xfrm>
          <a:prstGeom prst="rect">
            <a:avLst/>
          </a:prstGeom>
        </p:spPr>
        <p:txBody>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r>
              <a:rPr lang="en-US" sz="800" kern="0" dirty="0">
                <a:solidFill>
                  <a:srgbClr val="FFFFFF">
                    <a:lumMod val="50000"/>
                  </a:srgbClr>
                </a:solidFill>
                <a:latin typeface="IBM Plex Sans Regular" charset="0"/>
                <a:cs typeface="IBM Plex Sans Regular" charset="0"/>
              </a:rPr>
              <a:t>Source: </a:t>
            </a:r>
            <a:r>
              <a:rPr lang="en-US" sz="800" kern="0" dirty="0">
                <a:solidFill>
                  <a:srgbClr val="FFFFFF">
                    <a:lumMod val="50000"/>
                  </a:srgbClr>
                </a:solidFill>
                <a:latin typeface="IBM Plex Sans Regular" charset="0"/>
                <a:cs typeface="IBM Plex Sans Regular" charset="0"/>
                <a:hlinkClick r:id="rId8"/>
              </a:rPr>
              <a:t>https://www.hyperledger.org/about/members</a:t>
            </a:r>
            <a:r>
              <a:rPr lang="en-US" sz="800" kern="0" dirty="0">
                <a:solidFill>
                  <a:srgbClr val="FFFFFF">
                    <a:lumMod val="50000"/>
                  </a:srgbClr>
                </a:solidFill>
                <a:latin typeface="IBM Plex Sans Regular" charset="0"/>
                <a:cs typeface="IBM Plex Sans Regular" charset="0"/>
              </a:rPr>
              <a:t> </a:t>
            </a:r>
          </a:p>
          <a:p>
            <a:r>
              <a:rPr lang="en-US" sz="800" kern="0" dirty="0">
                <a:solidFill>
                  <a:srgbClr val="FFFFFF">
                    <a:lumMod val="50000"/>
                  </a:srgbClr>
                </a:solidFill>
                <a:latin typeface="IBM Plex Sans Regular" charset="0"/>
                <a:cs typeface="IBM Plex Sans Regular" charset="0"/>
              </a:rPr>
              <a:t>Updated 21 August 2017</a:t>
            </a:r>
          </a:p>
        </p:txBody>
      </p:sp>
    </p:spTree>
    <p:extLst>
      <p:ext uri="{BB962C8B-B14F-4D97-AF65-F5344CB8AC3E}">
        <p14:creationId xmlns:p14="http://schemas.microsoft.com/office/powerpoint/2010/main" val="7368861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4733908" y="2552218"/>
            <a:ext cx="2209800" cy="1731264"/>
          </a:xfrm>
          <a:prstGeom prst="rect">
            <a:avLst/>
          </a:prstGeom>
        </p:spPr>
      </p:pic>
      <p:pic>
        <p:nvPicPr>
          <p:cNvPr id="40" name="Picture 39"/>
          <p:cNvPicPr>
            <a:picLocks noChangeAspect="1"/>
          </p:cNvPicPr>
          <p:nvPr/>
        </p:nvPicPr>
        <p:blipFill>
          <a:blip r:embed="rId4"/>
          <a:stretch>
            <a:fillRect/>
          </a:stretch>
        </p:blipFill>
        <p:spPr>
          <a:xfrm>
            <a:off x="2289631" y="2543390"/>
            <a:ext cx="2209800" cy="1731264"/>
          </a:xfrm>
          <a:prstGeom prst="rect">
            <a:avLst/>
          </a:prstGeom>
        </p:spPr>
      </p:pic>
      <p:pic>
        <p:nvPicPr>
          <p:cNvPr id="38" name="Picture 37"/>
          <p:cNvPicPr>
            <a:picLocks noChangeAspect="1"/>
          </p:cNvPicPr>
          <p:nvPr/>
        </p:nvPicPr>
        <p:blipFill>
          <a:blip r:embed="rId5"/>
          <a:stretch>
            <a:fillRect/>
          </a:stretch>
        </p:blipFill>
        <p:spPr>
          <a:xfrm>
            <a:off x="4742276" y="823657"/>
            <a:ext cx="2209800" cy="1731264"/>
          </a:xfrm>
          <a:prstGeom prst="rect">
            <a:avLst/>
          </a:prstGeom>
        </p:spPr>
      </p:pic>
      <p:pic>
        <p:nvPicPr>
          <p:cNvPr id="3" name="Picture 2"/>
          <p:cNvPicPr>
            <a:picLocks noChangeAspect="1"/>
          </p:cNvPicPr>
          <p:nvPr/>
        </p:nvPicPr>
        <p:blipFill>
          <a:blip r:embed="rId6"/>
          <a:stretch>
            <a:fillRect/>
          </a:stretch>
        </p:blipFill>
        <p:spPr>
          <a:xfrm>
            <a:off x="2292159" y="824479"/>
            <a:ext cx="2209800" cy="1731264"/>
          </a:xfrm>
          <a:prstGeom prst="rect">
            <a:avLst/>
          </a:prstGeom>
        </p:spPr>
      </p:pic>
      <p:sp>
        <p:nvSpPr>
          <p:cNvPr id="4" name="Text Placeholder 3"/>
          <p:cNvSpPr>
            <a:spLocks noGrp="1"/>
          </p:cNvSpPr>
          <p:nvPr>
            <p:ph type="body" sz="quarter" idx="14"/>
          </p:nvPr>
        </p:nvSpPr>
        <p:spPr/>
        <p:txBody>
          <a:bodyPr/>
          <a:lstStyle/>
          <a:p>
            <a:r>
              <a:rPr lang="en-US" dirty="0">
                <a:latin typeface="+mj-lt"/>
              </a:rPr>
              <a:t>Requirements of blockchain for business</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5</a:t>
            </a:fld>
            <a:endParaRPr lang="en-US" dirty="0">
              <a:solidFill>
                <a:srgbClr val="000E5E">
                  <a:lumMod val="50000"/>
                </a:srgbClr>
              </a:solidFill>
            </a:endParaRPr>
          </a:p>
        </p:txBody>
      </p:sp>
      <p:pic>
        <p:nvPicPr>
          <p:cNvPr id="6" name="Picture 50" descr="bc_for_biz_ledge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478470" y="1021328"/>
            <a:ext cx="1873250" cy="1309688"/>
          </a:xfrm>
          <a:prstGeom prst="rect">
            <a:avLst/>
          </a:prstGeom>
          <a:noFill/>
        </p:spPr>
      </p:pic>
      <p:pic>
        <p:nvPicPr>
          <p:cNvPr id="7" name="Picture 51" descr="bc_for_biz_0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903883" y="1035520"/>
            <a:ext cx="1873250" cy="1309688"/>
          </a:xfrm>
          <a:prstGeom prst="rect">
            <a:avLst/>
          </a:prstGeom>
          <a:noFill/>
          <a:ln w="9525">
            <a:noFill/>
            <a:miter lim="800000"/>
            <a:headEnd/>
            <a:tailEnd/>
          </a:ln>
        </p:spPr>
      </p:pic>
      <p:sp>
        <p:nvSpPr>
          <p:cNvPr id="8" name="Rectangle 16"/>
          <p:cNvSpPr>
            <a:spLocks noChangeArrowheads="1"/>
          </p:cNvSpPr>
          <p:nvPr/>
        </p:nvSpPr>
        <p:spPr bwMode="auto">
          <a:xfrm>
            <a:off x="231966" y="1260945"/>
            <a:ext cx="1995488" cy="682625"/>
          </a:xfrm>
          <a:prstGeom prst="rect">
            <a:avLst/>
          </a:prstGeom>
          <a:noFill/>
          <a:ln w="25400" algn="ctr">
            <a:noFill/>
            <a:miter lim="800000"/>
            <a:headEnd/>
            <a:tailEnd/>
          </a:ln>
        </p:spPr>
        <p:txBody>
          <a:bodyPr anchor="ctr"/>
          <a:lstStyle/>
          <a:p>
            <a:pPr algn="r"/>
            <a:r>
              <a:rPr lang="en-GB" sz="1500" dirty="0">
                <a:solidFill>
                  <a:srgbClr val="000000"/>
                </a:solidFill>
                <a:latin typeface="IBM Plex Sans Regular" charset="0"/>
                <a:cs typeface="IBM Plex Sans Regular" charset="0"/>
              </a:rPr>
              <a:t>Append-only distributed system of record shared across business network</a:t>
            </a:r>
          </a:p>
        </p:txBody>
      </p:sp>
      <p:sp>
        <p:nvSpPr>
          <p:cNvPr id="9" name="Rectangle 14"/>
          <p:cNvSpPr>
            <a:spLocks noChangeArrowheads="1"/>
          </p:cNvSpPr>
          <p:nvPr/>
        </p:nvSpPr>
        <p:spPr bwMode="auto">
          <a:xfrm>
            <a:off x="6980524" y="1197541"/>
            <a:ext cx="1905000" cy="1006475"/>
          </a:xfrm>
          <a:prstGeom prst="rect">
            <a:avLst/>
          </a:prstGeom>
          <a:noFill/>
          <a:ln w="25400" algn="ctr">
            <a:noFill/>
            <a:miter lim="800000"/>
            <a:headEnd/>
            <a:tailEnd/>
          </a:ln>
        </p:spPr>
        <p:txBody>
          <a:bodyPr anchor="ctr"/>
          <a:lstStyle/>
          <a:p>
            <a:r>
              <a:rPr lang="en-GB" sz="1500" dirty="0">
                <a:solidFill>
                  <a:srgbClr val="0064FF"/>
                </a:solidFill>
                <a:latin typeface="IBM Plex Sans Regular" charset="0"/>
                <a:cs typeface="IBM Plex Sans Regular" charset="0"/>
              </a:rPr>
              <a:t>Business terms embedded in transaction database </a:t>
            </a:r>
            <a:br>
              <a:rPr lang="en-GB" sz="1500" dirty="0">
                <a:solidFill>
                  <a:srgbClr val="0064FF"/>
                </a:solidFill>
                <a:latin typeface="IBM Plex Sans Regular" charset="0"/>
                <a:cs typeface="IBM Plex Sans Regular" charset="0"/>
              </a:rPr>
            </a:br>
            <a:r>
              <a:rPr lang="en-GB" sz="1500" dirty="0">
                <a:solidFill>
                  <a:srgbClr val="0064FF"/>
                </a:solidFill>
                <a:latin typeface="IBM Plex Sans Regular" charset="0"/>
                <a:cs typeface="IBM Plex Sans Regular" charset="0"/>
              </a:rPr>
              <a:t>&amp; executed with transactions</a:t>
            </a:r>
          </a:p>
        </p:txBody>
      </p:sp>
      <p:sp>
        <p:nvSpPr>
          <p:cNvPr id="10" name="Rectangle 15"/>
          <p:cNvSpPr>
            <a:spLocks noChangeArrowheads="1"/>
          </p:cNvSpPr>
          <p:nvPr/>
        </p:nvSpPr>
        <p:spPr bwMode="auto">
          <a:xfrm>
            <a:off x="6943599" y="2874413"/>
            <a:ext cx="1658937" cy="927326"/>
          </a:xfrm>
          <a:prstGeom prst="rect">
            <a:avLst/>
          </a:prstGeom>
          <a:noFill/>
          <a:ln w="25400" algn="ctr">
            <a:noFill/>
            <a:miter lim="800000"/>
            <a:headEnd/>
            <a:tailEnd/>
          </a:ln>
        </p:spPr>
        <p:txBody>
          <a:bodyPr anchor="ctr"/>
          <a:lstStyle/>
          <a:p>
            <a:r>
              <a:rPr lang="en-GB" sz="1500" dirty="0">
                <a:solidFill>
                  <a:srgbClr val="272727"/>
                </a:solidFill>
                <a:latin typeface="IBM Plex Sans Regular" charset="0"/>
                <a:cs typeface="IBM Plex Sans Regular" charset="0"/>
              </a:rPr>
              <a:t>Transactions are endorsed by relevant participants</a:t>
            </a:r>
          </a:p>
        </p:txBody>
      </p:sp>
      <p:sp>
        <p:nvSpPr>
          <p:cNvPr id="12" name="Rectangle 13"/>
          <p:cNvSpPr>
            <a:spLocks noChangeArrowheads="1"/>
          </p:cNvSpPr>
          <p:nvPr/>
        </p:nvSpPr>
        <p:spPr bwMode="auto">
          <a:xfrm>
            <a:off x="35097" y="2889611"/>
            <a:ext cx="2257425" cy="896937"/>
          </a:xfrm>
          <a:prstGeom prst="rect">
            <a:avLst/>
          </a:prstGeom>
          <a:noFill/>
          <a:ln w="25400" algn="ctr">
            <a:noFill/>
            <a:miter lim="800000"/>
            <a:headEnd/>
            <a:tailEnd/>
          </a:ln>
        </p:spPr>
        <p:txBody>
          <a:bodyPr anchor="ctr"/>
          <a:lstStyle/>
          <a:p>
            <a:pPr algn="r"/>
            <a:r>
              <a:rPr lang="en-GB" sz="1500" dirty="0">
                <a:solidFill>
                  <a:srgbClr val="000E5E"/>
                </a:solidFill>
                <a:latin typeface="IBM Plex Sans Regular" charset="0"/>
                <a:cs typeface="IBM Plex Sans Regular" charset="0"/>
              </a:rPr>
              <a:t>Ensuring appropriate visibility; transactions are secure, authenticated </a:t>
            </a:r>
            <a:br>
              <a:rPr lang="en-GB" sz="1500" dirty="0">
                <a:solidFill>
                  <a:srgbClr val="000E5E"/>
                </a:solidFill>
                <a:latin typeface="IBM Plex Sans Regular" charset="0"/>
                <a:cs typeface="IBM Plex Sans Regular" charset="0"/>
              </a:rPr>
            </a:br>
            <a:r>
              <a:rPr lang="en-GB" sz="1500" dirty="0">
                <a:solidFill>
                  <a:srgbClr val="000E5E"/>
                </a:solidFill>
                <a:latin typeface="IBM Plex Sans Regular" charset="0"/>
                <a:cs typeface="IBM Plex Sans Regular" charset="0"/>
              </a:rPr>
              <a:t>&amp; verifiable</a:t>
            </a:r>
          </a:p>
        </p:txBody>
      </p:sp>
      <p:sp>
        <p:nvSpPr>
          <p:cNvPr id="13" name="Rectangle 6"/>
          <p:cNvSpPr>
            <a:spLocks noChangeArrowheads="1"/>
          </p:cNvSpPr>
          <p:nvPr/>
        </p:nvSpPr>
        <p:spPr bwMode="auto">
          <a:xfrm>
            <a:off x="4902296" y="1033933"/>
            <a:ext cx="1876425" cy="1312862"/>
          </a:xfrm>
          <a:prstGeom prst="rect">
            <a:avLst/>
          </a:prstGeom>
          <a:solidFill>
            <a:srgbClr val="0064FF">
              <a:alpha val="64706"/>
            </a:srgbClr>
          </a:solidFill>
          <a:ln w="19050">
            <a:noFill/>
            <a:miter lim="800000"/>
            <a:headEnd/>
            <a:tailEnd/>
          </a:ln>
        </p:spPr>
        <p:txBody>
          <a:bodyPr wrap="none" anchor="ctr"/>
          <a:lstStyle/>
          <a:p>
            <a:endParaRPr lang="en-US" dirty="0">
              <a:solidFill>
                <a:srgbClr val="000000"/>
              </a:solidFill>
              <a:latin typeface="IBM Plex Sans Regular" charset="0"/>
              <a:cs typeface="IBM Plex Sans Regular" charset="0"/>
            </a:endParaRPr>
          </a:p>
        </p:txBody>
      </p:sp>
      <p:pic>
        <p:nvPicPr>
          <p:cNvPr id="14" name="Picture 77" descr="bc_for_biz_03"/>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64278" y="2746177"/>
            <a:ext cx="1878012" cy="1312862"/>
          </a:xfrm>
          <a:prstGeom prst="rect">
            <a:avLst/>
          </a:prstGeom>
          <a:noFill/>
          <a:ln w="9525">
            <a:noFill/>
            <a:miter lim="800000"/>
            <a:headEnd/>
            <a:tailEnd/>
          </a:ln>
        </p:spPr>
      </p:pic>
      <p:sp>
        <p:nvSpPr>
          <p:cNvPr id="15" name="Rectangle 5"/>
          <p:cNvSpPr>
            <a:spLocks noChangeArrowheads="1"/>
          </p:cNvSpPr>
          <p:nvPr/>
        </p:nvSpPr>
        <p:spPr bwMode="auto">
          <a:xfrm>
            <a:off x="2464278" y="2747764"/>
            <a:ext cx="1876425" cy="1312863"/>
          </a:xfrm>
          <a:prstGeom prst="rect">
            <a:avLst/>
          </a:prstGeom>
          <a:solidFill>
            <a:schemeClr val="bg1">
              <a:alpha val="65097"/>
            </a:schemeClr>
          </a:solidFill>
          <a:ln w="19050">
            <a:noFill/>
            <a:miter lim="800000"/>
            <a:headEnd/>
            <a:tailEnd/>
          </a:ln>
        </p:spPr>
        <p:txBody>
          <a:bodyPr wrap="none" anchor="ctr"/>
          <a:lstStyle/>
          <a:p>
            <a:endParaRPr lang="en-US" dirty="0">
              <a:solidFill>
                <a:srgbClr val="000000"/>
              </a:solidFill>
              <a:latin typeface="IBM Plex Sans Regular" charset="0"/>
              <a:cs typeface="IBM Plex Sans Regular" charset="0"/>
            </a:endParaRPr>
          </a:p>
        </p:txBody>
      </p:sp>
      <p:sp>
        <p:nvSpPr>
          <p:cNvPr id="16" name="Text Box 78"/>
          <p:cNvSpPr txBox="1">
            <a:spLocks noChangeArrowheads="1"/>
          </p:cNvSpPr>
          <p:nvPr/>
        </p:nvSpPr>
        <p:spPr bwMode="auto">
          <a:xfrm>
            <a:off x="2575403" y="3618382"/>
            <a:ext cx="934871" cy="369332"/>
          </a:xfrm>
          <a:prstGeom prst="rect">
            <a:avLst/>
          </a:prstGeom>
          <a:noFill/>
          <a:ln w="9525">
            <a:noFill/>
            <a:miter lim="800000"/>
            <a:headEnd/>
            <a:tailEnd/>
          </a:ln>
        </p:spPr>
        <p:txBody>
          <a:bodyPr wrap="none">
            <a:spAutoFit/>
          </a:bodyPr>
          <a:lstStyle/>
          <a:p>
            <a:r>
              <a:rPr lang="en-GB" dirty="0">
                <a:solidFill>
                  <a:srgbClr val="FFFFFF"/>
                </a:solidFill>
                <a:latin typeface="IBM Plex Sans Regular" charset="0"/>
                <a:cs typeface="IBM Plex Sans Regular" charset="0"/>
              </a:rPr>
              <a:t>Privacy</a:t>
            </a:r>
            <a:endParaRPr lang="en-US" dirty="0">
              <a:solidFill>
                <a:srgbClr val="FFFFFF"/>
              </a:solidFill>
              <a:latin typeface="IBM Plex Sans Regular" charset="0"/>
              <a:cs typeface="IBM Plex Sans Regular" charset="0"/>
            </a:endParaRPr>
          </a:p>
        </p:txBody>
      </p:sp>
      <p:pic>
        <p:nvPicPr>
          <p:cNvPr id="17" name="Picture 79" descr="bc_for_biz_04"/>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892866" y="2747764"/>
            <a:ext cx="1878013" cy="1312863"/>
          </a:xfrm>
          <a:prstGeom prst="rect">
            <a:avLst/>
          </a:prstGeom>
          <a:noFill/>
          <a:ln w="9525">
            <a:noFill/>
            <a:miter lim="800000"/>
            <a:headEnd/>
            <a:tailEnd/>
          </a:ln>
        </p:spPr>
      </p:pic>
      <p:sp>
        <p:nvSpPr>
          <p:cNvPr id="18" name="Rectangle 4"/>
          <p:cNvSpPr>
            <a:spLocks noChangeArrowheads="1"/>
          </p:cNvSpPr>
          <p:nvPr/>
        </p:nvSpPr>
        <p:spPr bwMode="auto">
          <a:xfrm>
            <a:off x="4889691" y="2746177"/>
            <a:ext cx="1876425" cy="1312862"/>
          </a:xfrm>
          <a:prstGeom prst="rect">
            <a:avLst/>
          </a:prstGeom>
          <a:solidFill>
            <a:srgbClr val="272727">
              <a:alpha val="65097"/>
            </a:srgbClr>
          </a:solidFill>
          <a:ln w="19050">
            <a:noFill/>
            <a:miter lim="800000"/>
            <a:headEnd/>
            <a:tailEnd/>
          </a:ln>
        </p:spPr>
        <p:txBody>
          <a:bodyPr wrap="none" anchor="ctr"/>
          <a:lstStyle/>
          <a:p>
            <a:endParaRPr lang="en-US" dirty="0">
              <a:solidFill>
                <a:srgbClr val="000000"/>
              </a:solidFill>
              <a:latin typeface="IBM Plex Sans Regular" charset="0"/>
              <a:cs typeface="IBM Plex Sans Regular" charset="0"/>
            </a:endParaRPr>
          </a:p>
        </p:txBody>
      </p:sp>
      <p:sp>
        <p:nvSpPr>
          <p:cNvPr id="19" name="Rectangle 7"/>
          <p:cNvSpPr>
            <a:spLocks noChangeArrowheads="1"/>
          </p:cNvSpPr>
          <p:nvPr/>
        </p:nvSpPr>
        <p:spPr bwMode="auto">
          <a:xfrm>
            <a:off x="2473707" y="1021328"/>
            <a:ext cx="1881188" cy="1314450"/>
          </a:xfrm>
          <a:prstGeom prst="rect">
            <a:avLst/>
          </a:prstGeom>
          <a:solidFill>
            <a:schemeClr val="tx1">
              <a:alpha val="60001"/>
            </a:schemeClr>
          </a:solidFill>
          <a:ln w="19050">
            <a:noFill/>
            <a:miter lim="800000"/>
            <a:headEnd/>
            <a:tailEnd/>
          </a:ln>
        </p:spPr>
        <p:txBody>
          <a:bodyPr wrap="none" anchor="ctr"/>
          <a:lstStyle/>
          <a:p>
            <a:endParaRPr lang="en-US" dirty="0">
              <a:solidFill>
                <a:srgbClr val="000000"/>
              </a:solidFill>
              <a:latin typeface="IBM Plex Sans Regular" charset="0"/>
              <a:cs typeface="IBM Plex Sans Regular" charset="0"/>
            </a:endParaRPr>
          </a:p>
        </p:txBody>
      </p:sp>
      <p:sp>
        <p:nvSpPr>
          <p:cNvPr id="20" name="Text Box 74"/>
          <p:cNvSpPr txBox="1">
            <a:spLocks noChangeArrowheads="1"/>
          </p:cNvSpPr>
          <p:nvPr/>
        </p:nvSpPr>
        <p:spPr bwMode="auto">
          <a:xfrm>
            <a:off x="2522920" y="1045141"/>
            <a:ext cx="1349375" cy="641350"/>
          </a:xfrm>
          <a:prstGeom prst="rect">
            <a:avLst/>
          </a:prstGeom>
          <a:noFill/>
          <a:ln w="9525">
            <a:noFill/>
            <a:miter lim="800000"/>
            <a:headEnd/>
            <a:tailEnd/>
          </a:ln>
        </p:spPr>
        <p:txBody>
          <a:bodyPr>
            <a:spAutoFit/>
          </a:bodyPr>
          <a:lstStyle/>
          <a:p>
            <a:r>
              <a:rPr lang="en-GB" dirty="0">
                <a:solidFill>
                  <a:srgbClr val="FFFFFF"/>
                </a:solidFill>
                <a:latin typeface="IBM Plex Sans Regular" charset="0"/>
                <a:cs typeface="IBM Plex Sans Regular" charset="0"/>
              </a:rPr>
              <a:t>Shared ledger</a:t>
            </a:r>
            <a:endParaRPr lang="en-US" dirty="0">
              <a:solidFill>
                <a:srgbClr val="FFFFFF"/>
              </a:solidFill>
              <a:latin typeface="IBM Plex Sans Regular" charset="0"/>
              <a:cs typeface="IBM Plex Sans Regular" charset="0"/>
            </a:endParaRPr>
          </a:p>
        </p:txBody>
      </p:sp>
      <p:sp>
        <p:nvSpPr>
          <p:cNvPr id="33" name="Text Box 76"/>
          <p:cNvSpPr txBox="1">
            <a:spLocks noChangeArrowheads="1"/>
          </p:cNvSpPr>
          <p:nvPr/>
        </p:nvSpPr>
        <p:spPr bwMode="auto">
          <a:xfrm>
            <a:off x="5627783" y="1073620"/>
            <a:ext cx="1085850" cy="641350"/>
          </a:xfrm>
          <a:prstGeom prst="rect">
            <a:avLst/>
          </a:prstGeom>
          <a:noFill/>
          <a:ln w="9525">
            <a:noFill/>
            <a:miter lim="800000"/>
            <a:headEnd/>
            <a:tailEnd/>
          </a:ln>
        </p:spPr>
        <p:txBody>
          <a:bodyPr wrap="none">
            <a:spAutoFit/>
          </a:bodyPr>
          <a:lstStyle/>
          <a:p>
            <a:pPr algn="r"/>
            <a:r>
              <a:rPr lang="en-GB" dirty="0">
                <a:solidFill>
                  <a:srgbClr val="FFFFFF"/>
                </a:solidFill>
                <a:latin typeface="IBM Plex Sans Regular" charset="0"/>
                <a:cs typeface="IBM Plex Sans Regular" charset="0"/>
              </a:rPr>
              <a:t>Smart </a:t>
            </a:r>
          </a:p>
          <a:p>
            <a:pPr algn="r"/>
            <a:r>
              <a:rPr lang="en-GB" dirty="0">
                <a:solidFill>
                  <a:srgbClr val="FFFFFF"/>
                </a:solidFill>
                <a:latin typeface="IBM Plex Sans Regular" charset="0"/>
                <a:cs typeface="IBM Plex Sans Regular" charset="0"/>
              </a:rPr>
              <a:t>contract</a:t>
            </a:r>
            <a:endParaRPr lang="en-US" dirty="0">
              <a:solidFill>
                <a:srgbClr val="FFFFFF"/>
              </a:solidFill>
              <a:latin typeface="IBM Plex Sans Regular" charset="0"/>
              <a:cs typeface="IBM Plex Sans Regular" charset="0"/>
            </a:endParaRPr>
          </a:p>
        </p:txBody>
      </p:sp>
      <p:sp>
        <p:nvSpPr>
          <p:cNvPr id="34" name="Text Box 80"/>
          <p:cNvSpPr txBox="1">
            <a:spLocks noChangeArrowheads="1"/>
          </p:cNvSpPr>
          <p:nvPr/>
        </p:nvSpPr>
        <p:spPr bwMode="auto">
          <a:xfrm>
            <a:off x="5940990" y="3618382"/>
            <a:ext cx="749051" cy="369332"/>
          </a:xfrm>
          <a:prstGeom prst="rect">
            <a:avLst/>
          </a:prstGeom>
          <a:noFill/>
          <a:ln w="9525">
            <a:noFill/>
            <a:miter lim="800000"/>
            <a:headEnd/>
            <a:tailEnd/>
          </a:ln>
        </p:spPr>
        <p:txBody>
          <a:bodyPr wrap="none">
            <a:spAutoFit/>
          </a:bodyPr>
          <a:lstStyle/>
          <a:p>
            <a:r>
              <a:rPr lang="en-GB" dirty="0">
                <a:solidFill>
                  <a:srgbClr val="FFFFFF"/>
                </a:solidFill>
                <a:latin typeface="IBM Plex Sans Regular" charset="0"/>
                <a:cs typeface="IBM Plex Sans Regular" charset="0"/>
              </a:rPr>
              <a:t>Trust</a:t>
            </a:r>
            <a:endParaRPr lang="en-US" dirty="0">
              <a:solidFill>
                <a:srgbClr val="FFFFFF"/>
              </a:solidFill>
              <a:latin typeface="IBM Plex Sans Regular" charset="0"/>
              <a:cs typeface="IBM Plex Sans Regular" charset="0"/>
            </a:endParaRPr>
          </a:p>
        </p:txBody>
      </p:sp>
    </p:spTree>
    <p:extLst>
      <p:ext uri="{BB962C8B-B14F-4D97-AF65-F5344CB8AC3E}">
        <p14:creationId xmlns:p14="http://schemas.microsoft.com/office/powerpoint/2010/main" val="1784144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en-US" dirty="0">
                <a:latin typeface="+mj-lt"/>
              </a:rPr>
              <a:t>Hyperledger Fabric: Distributed ledger platform</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6</a:t>
            </a:fld>
            <a:endParaRPr lang="en-US" dirty="0">
              <a:solidFill>
                <a:srgbClr val="000E5E">
                  <a:lumMod val="50000"/>
                </a:srgbClr>
              </a:solidFill>
            </a:endParaRPr>
          </a:p>
        </p:txBody>
      </p:sp>
      <p:sp>
        <p:nvSpPr>
          <p:cNvPr id="6" name="Content Placeholder 2"/>
          <p:cNvSpPr>
            <a:spLocks/>
          </p:cNvSpPr>
          <p:nvPr/>
        </p:nvSpPr>
        <p:spPr bwMode="auto">
          <a:xfrm>
            <a:off x="3959486" y="1086311"/>
            <a:ext cx="4967344" cy="2868470"/>
          </a:xfrm>
          <a:prstGeom prst="rect">
            <a:avLst/>
          </a:prstGeom>
          <a:noFill/>
          <a:ln w="9525">
            <a:noFill/>
            <a:miter lim="800000"/>
            <a:headEnd/>
            <a:tailEnd/>
          </a:ln>
        </p:spPr>
        <p:txBody>
          <a:bodyPr/>
          <a:lstStyle/>
          <a:p>
            <a:pPr marL="285750" indent="-285750">
              <a:spcBef>
                <a:spcPct val="20000"/>
              </a:spcBef>
              <a:spcAft>
                <a:spcPct val="50000"/>
              </a:spcAft>
              <a:buFont typeface="Arial" panose="020B0604020202020204" pitchFamily="34" charset="0"/>
              <a:buChar char="•"/>
            </a:pPr>
            <a:r>
              <a:rPr lang="en-US" sz="1600" dirty="0">
                <a:solidFill>
                  <a:srgbClr val="000000"/>
                </a:solidFill>
                <a:latin typeface="IBM Plex Sans Regular" charset="0"/>
                <a:cs typeface="IBM Plex Sans Regular" charset="0"/>
              </a:rPr>
              <a:t>An implementation of blockchain technology that is a foundation for developing blockchain applications</a:t>
            </a:r>
          </a:p>
          <a:p>
            <a:pPr marL="285750" indent="-285750">
              <a:spcBef>
                <a:spcPct val="20000"/>
              </a:spcBef>
              <a:spcAft>
                <a:spcPct val="50000"/>
              </a:spcAft>
              <a:buFont typeface="Arial" panose="020B0604020202020204" pitchFamily="34" charset="0"/>
              <a:buChar char="•"/>
            </a:pPr>
            <a:r>
              <a:rPr lang="en-US" sz="1600" dirty="0">
                <a:solidFill>
                  <a:srgbClr val="000000"/>
                </a:solidFill>
                <a:latin typeface="IBM Plex Sans Regular" charset="0"/>
                <a:cs typeface="IBM Plex Sans Regular" charset="0"/>
              </a:rPr>
              <a:t>Emphasis on ledger, smart contracts, consensus, confidentiality, resiliency and scalability. </a:t>
            </a:r>
          </a:p>
          <a:p>
            <a:pPr marL="285750" indent="-285750">
              <a:spcBef>
                <a:spcPct val="20000"/>
              </a:spcBef>
              <a:spcAft>
                <a:spcPct val="50000"/>
              </a:spcAft>
              <a:buFont typeface="Arial" panose="020B0604020202020204" pitchFamily="34" charset="0"/>
              <a:buChar char="•"/>
            </a:pPr>
            <a:r>
              <a:rPr lang="en-US" sz="1600" dirty="0">
                <a:solidFill>
                  <a:srgbClr val="000000"/>
                </a:solidFill>
                <a:latin typeface="IBM Plex Sans Regular" charset="0"/>
                <a:cs typeface="IBM Plex Sans Regular" charset="0"/>
              </a:rPr>
              <a:t>V1.0 released July 2017</a:t>
            </a:r>
          </a:p>
          <a:p>
            <a:pPr marL="685800" lvl="1" indent="-228600">
              <a:spcBef>
                <a:spcPct val="20000"/>
              </a:spcBef>
              <a:spcAft>
                <a:spcPct val="50000"/>
              </a:spcAft>
              <a:buFont typeface="Arial" pitchFamily="34" charset="0"/>
              <a:buChar char="–"/>
            </a:pPr>
            <a:r>
              <a:rPr lang="en-US" sz="1600" dirty="0">
                <a:solidFill>
                  <a:srgbClr val="000000"/>
                </a:solidFill>
                <a:latin typeface="IBM Plex Sans Regular" charset="0"/>
                <a:cs typeface="IBM Plex Sans Regular" charset="0"/>
              </a:rPr>
              <a:t>159 developers from 27 organizations</a:t>
            </a:r>
          </a:p>
          <a:p>
            <a:pPr marL="685800" lvl="1" indent="-228600">
              <a:spcBef>
                <a:spcPct val="20000"/>
              </a:spcBef>
              <a:spcAft>
                <a:spcPct val="50000"/>
              </a:spcAft>
              <a:buFont typeface="Arial" pitchFamily="34" charset="0"/>
              <a:buChar char="–"/>
            </a:pPr>
            <a:r>
              <a:rPr lang="en-US" sz="1600" dirty="0">
                <a:solidFill>
                  <a:srgbClr val="000000"/>
                </a:solidFill>
                <a:latin typeface="IBM Plex Sans Regular" charset="0"/>
                <a:cs typeface="IBM Plex Sans Regular" charset="0"/>
              </a:rPr>
              <a:t>IBM is one contributor of code, IP and development effort to Hyperledger Fabric</a:t>
            </a:r>
          </a:p>
        </p:txBody>
      </p:sp>
      <p:sp>
        <p:nvSpPr>
          <p:cNvPr id="7" name="Rectangle 6"/>
          <p:cNvSpPr/>
          <p:nvPr/>
        </p:nvSpPr>
        <p:spPr>
          <a:xfrm>
            <a:off x="2568700" y="4359055"/>
            <a:ext cx="4650483" cy="369332"/>
          </a:xfrm>
          <a:prstGeom prst="rect">
            <a:avLst/>
          </a:prstGeom>
        </p:spPr>
        <p:txBody>
          <a:bodyPr wrap="square">
            <a:spAutoFit/>
          </a:bodyPr>
          <a:lstStyle/>
          <a:p>
            <a:pPr algn="ctr"/>
            <a:r>
              <a:rPr lang="en-US" dirty="0">
                <a:solidFill>
                  <a:srgbClr val="000000"/>
                </a:solidFill>
                <a:latin typeface="IBM Plex Sans Regular" charset="0"/>
                <a:cs typeface="IBM Plex Sans Regular" charset="0"/>
                <a:hlinkClick r:id="rId3"/>
              </a:rPr>
              <a:t>http://hyperledger-fabric.readthedocs.io/</a:t>
            </a:r>
            <a:endParaRPr lang="en-US" dirty="0">
              <a:solidFill>
                <a:srgbClr val="000000"/>
              </a:solidFill>
              <a:latin typeface="IBM Plex Sans Regular" charset="0"/>
              <a:cs typeface="IBM Plex Sans Regular" charset="0"/>
            </a:endParaRPr>
          </a:p>
        </p:txBody>
      </p:sp>
      <p:pic>
        <p:nvPicPr>
          <p:cNvPr id="8" name="Picture 7"/>
          <p:cNvPicPr>
            <a:picLocks noChangeAspect="1"/>
          </p:cNvPicPr>
          <p:nvPr/>
        </p:nvPicPr>
        <p:blipFill>
          <a:blip r:embed="rId4"/>
          <a:stretch>
            <a:fillRect/>
          </a:stretch>
        </p:blipFill>
        <p:spPr>
          <a:xfrm>
            <a:off x="256854" y="684880"/>
            <a:ext cx="3674518" cy="3889762"/>
          </a:xfrm>
          <a:prstGeom prst="rect">
            <a:avLst/>
          </a:prstGeom>
        </p:spPr>
      </p:pic>
    </p:spTree>
    <p:extLst>
      <p:ext uri="{BB962C8B-B14F-4D97-AF65-F5344CB8AC3E}">
        <p14:creationId xmlns:p14="http://schemas.microsoft.com/office/powerpoint/2010/main" val="10053949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125732" y="144464"/>
            <a:ext cx="5825364" cy="769936"/>
          </a:xfrm>
        </p:spPr>
        <p:txBody>
          <a:bodyPr/>
          <a:lstStyle/>
          <a:p>
            <a:r>
              <a:rPr lang="en-US" dirty="0">
                <a:latin typeface="+mj-lt"/>
              </a:rPr>
              <a:t>Hyperledger Composer: </a:t>
            </a:r>
            <a:br>
              <a:rPr lang="en-US" dirty="0">
                <a:latin typeface="+mj-lt"/>
              </a:rPr>
            </a:br>
            <a:r>
              <a:rPr lang="en-US" dirty="0">
                <a:latin typeface="+mj-lt"/>
              </a:rPr>
              <a:t>Accelerating Time to Value</a:t>
            </a: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7</a:t>
            </a:fld>
            <a:endParaRPr lang="en-US" dirty="0">
              <a:solidFill>
                <a:srgbClr val="000E5E">
                  <a:lumMod val="50000"/>
                </a:srgbClr>
              </a:solidFill>
            </a:endParaRPr>
          </a:p>
        </p:txBody>
      </p:sp>
      <p:sp>
        <p:nvSpPr>
          <p:cNvPr id="6" name="Rectangle 5"/>
          <p:cNvSpPr/>
          <p:nvPr/>
        </p:nvSpPr>
        <p:spPr>
          <a:xfrm>
            <a:off x="208590" y="1672693"/>
            <a:ext cx="6025255" cy="781752"/>
          </a:xfrm>
          <a:prstGeom prst="rect">
            <a:avLst/>
          </a:prstGeom>
        </p:spPr>
        <p:txBody>
          <a:bodyPr wrap="square">
            <a:spAutoFit/>
          </a:bodyPr>
          <a:lstStyle/>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A suite of high level application abstractions for business networks</a:t>
            </a:r>
          </a:p>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Emphasis on </a:t>
            </a:r>
            <a:r>
              <a:rPr lang="en-US" sz="1400" b="1" dirty="0">
                <a:solidFill>
                  <a:srgbClr val="000000"/>
                </a:solidFill>
                <a:latin typeface="IBM Plex Sans Regular" charset="0"/>
                <a:cs typeface="IBM Plex Sans Regular" charset="0"/>
              </a:rPr>
              <a:t>business-centric vocabulary </a:t>
            </a:r>
            <a:r>
              <a:rPr lang="en-US" sz="1400" dirty="0">
                <a:solidFill>
                  <a:srgbClr val="000000"/>
                </a:solidFill>
                <a:latin typeface="IBM Plex Sans Regular" charset="0"/>
                <a:cs typeface="IBM Plex Sans Regular" charset="0"/>
              </a:rPr>
              <a:t>for quick solution creation</a:t>
            </a:r>
          </a:p>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Reduce risk, and increase understanding and flexibility</a:t>
            </a:r>
          </a:p>
        </p:txBody>
      </p:sp>
      <p:sp>
        <p:nvSpPr>
          <p:cNvPr id="7" name="Rectangle 6"/>
          <p:cNvSpPr/>
          <p:nvPr/>
        </p:nvSpPr>
        <p:spPr>
          <a:xfrm>
            <a:off x="2444818" y="2945908"/>
            <a:ext cx="6054606" cy="1979003"/>
          </a:xfrm>
          <a:prstGeom prst="rect">
            <a:avLst/>
          </a:prstGeom>
        </p:spPr>
        <p:txBody>
          <a:bodyPr wrap="square">
            <a:spAutoFit/>
          </a:bodyPr>
          <a:lstStyle/>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Features</a:t>
            </a:r>
          </a:p>
          <a:p>
            <a:pPr lvl="1" indent="-228600">
              <a:spcBef>
                <a:spcPct val="5000"/>
              </a:spcBef>
              <a:spcAft>
                <a:spcPct val="5000"/>
              </a:spcAft>
              <a:buFont typeface="Arial" charset="0"/>
              <a:buChar char="–"/>
            </a:pPr>
            <a:r>
              <a:rPr lang="en-US" sz="1400" dirty="0">
                <a:solidFill>
                  <a:srgbClr val="000000"/>
                </a:solidFill>
                <a:latin typeface="IBM Plex Sans Regular" charset="0"/>
                <a:cs typeface="IBM Plex Sans Regular" charset="0"/>
              </a:rPr>
              <a:t>Model your business networks, test and expose via APIs</a:t>
            </a:r>
          </a:p>
          <a:p>
            <a:pPr lvl="1" indent="-228600">
              <a:spcBef>
                <a:spcPct val="5000"/>
              </a:spcBef>
              <a:spcAft>
                <a:spcPct val="5000"/>
              </a:spcAft>
              <a:buFont typeface="Arial" charset="0"/>
              <a:buChar char="–"/>
            </a:pPr>
            <a:r>
              <a:rPr lang="en-US" sz="1400" dirty="0">
                <a:solidFill>
                  <a:srgbClr val="000000"/>
                </a:solidFill>
                <a:latin typeface="IBM Plex Sans Regular" charset="0"/>
                <a:cs typeface="IBM Plex Sans Regular" charset="0"/>
              </a:rPr>
              <a:t>Applications invoke transactions to interact with business network</a:t>
            </a:r>
          </a:p>
          <a:p>
            <a:pPr lvl="1" indent="-228600">
              <a:spcBef>
                <a:spcPct val="5000"/>
              </a:spcBef>
              <a:spcAft>
                <a:spcPct val="5000"/>
              </a:spcAft>
              <a:buFont typeface="Arial" charset="0"/>
              <a:buChar char="–"/>
            </a:pPr>
            <a:r>
              <a:rPr lang="en-US" sz="1400" dirty="0">
                <a:solidFill>
                  <a:srgbClr val="000000"/>
                </a:solidFill>
                <a:latin typeface="IBM Plex Sans Regular" charset="0"/>
                <a:cs typeface="IBM Plex Sans Regular" charset="0"/>
              </a:rPr>
              <a:t>Integrate existing systems of record</a:t>
            </a:r>
          </a:p>
          <a:p>
            <a:pPr marL="685800" lvl="1" indent="-228600">
              <a:spcBef>
                <a:spcPct val="5000"/>
              </a:spcBef>
              <a:spcAft>
                <a:spcPct val="5000"/>
              </a:spcAft>
              <a:buFont typeface="Arial" charset="0"/>
              <a:buChar char="–"/>
            </a:pPr>
            <a:endParaRPr lang="en-US" sz="800" dirty="0">
              <a:solidFill>
                <a:srgbClr val="000000"/>
              </a:solidFill>
              <a:latin typeface="IBM Plex Sans Regular" charset="0"/>
              <a:cs typeface="IBM Plex Sans Regular" charset="0"/>
            </a:endParaRPr>
          </a:p>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Fully open and part of Linux Foundation Hyperledger</a:t>
            </a:r>
          </a:p>
          <a:p>
            <a:pPr marL="285750" indent="-285750">
              <a:spcBef>
                <a:spcPct val="5000"/>
              </a:spcBef>
              <a:spcAft>
                <a:spcPct val="5000"/>
              </a:spcAft>
              <a:buFont typeface="Arial" panose="020B0604020202020204" pitchFamily="34" charset="0"/>
              <a:buChar char="•"/>
            </a:pPr>
            <a:endParaRPr lang="en-US" sz="800" dirty="0">
              <a:solidFill>
                <a:srgbClr val="000000"/>
              </a:solidFill>
              <a:latin typeface="IBM Plex Sans Regular" charset="0"/>
              <a:cs typeface="IBM Plex Sans Regular" charset="0"/>
            </a:endParaRPr>
          </a:p>
          <a:p>
            <a:pPr marL="228600" indent="-228600">
              <a:spcBef>
                <a:spcPct val="5000"/>
              </a:spcBef>
              <a:spcAft>
                <a:spcPct val="5000"/>
              </a:spcAft>
              <a:buFont typeface="Arial" panose="020B0604020202020204" pitchFamily="34" charset="0"/>
              <a:buChar char="•"/>
            </a:pPr>
            <a:r>
              <a:rPr lang="en-US" sz="1400" dirty="0">
                <a:solidFill>
                  <a:srgbClr val="000000"/>
                </a:solidFill>
                <a:latin typeface="IBM Plex Sans Regular" charset="0"/>
                <a:cs typeface="IBM Plex Sans Regular" charset="0"/>
              </a:rPr>
              <a:t>Try it in your web browser now:  </a:t>
            </a:r>
            <a:br>
              <a:rPr lang="en-US" sz="1400" dirty="0">
                <a:solidFill>
                  <a:srgbClr val="000000"/>
                </a:solidFill>
                <a:latin typeface="IBM Plex Sans Regular" charset="0"/>
                <a:cs typeface="IBM Plex Sans Regular" charset="0"/>
              </a:rPr>
            </a:br>
            <a:r>
              <a:rPr lang="en-US" sz="1400" dirty="0">
                <a:solidFill>
                  <a:srgbClr val="000000"/>
                </a:solidFill>
                <a:latin typeface="IBM Plex Sans Regular" charset="0"/>
                <a:cs typeface="IBM Plex Sans Regular" charset="0"/>
                <a:hlinkClick r:id="rId3"/>
              </a:rPr>
              <a:t>http://composer-playground.mybluemix.net/</a:t>
            </a:r>
            <a:endParaRPr lang="en-US" sz="1400" dirty="0">
              <a:solidFill>
                <a:srgbClr val="000000"/>
              </a:solidFill>
              <a:latin typeface="IBM Plex Sans Regular" charset="0"/>
              <a:cs typeface="IBM Plex Sans Regular" charset="0"/>
            </a:endParaRPr>
          </a:p>
        </p:txBody>
      </p:sp>
      <p:pic>
        <p:nvPicPr>
          <p:cNvPr id="8" name="Picture 7"/>
          <p:cNvPicPr>
            <a:picLocks noChangeAspect="1"/>
          </p:cNvPicPr>
          <p:nvPr/>
        </p:nvPicPr>
        <p:blipFill>
          <a:blip r:embed="rId4"/>
          <a:stretch>
            <a:fillRect/>
          </a:stretch>
        </p:blipFill>
        <p:spPr>
          <a:xfrm>
            <a:off x="260958" y="2652578"/>
            <a:ext cx="2088099" cy="2088099"/>
          </a:xfrm>
          <a:prstGeom prst="rect">
            <a:avLst/>
          </a:prstGeom>
        </p:spPr>
      </p:pic>
      <p:sp>
        <p:nvSpPr>
          <p:cNvPr id="9" name="Rectangle 8"/>
          <p:cNvSpPr/>
          <p:nvPr/>
        </p:nvSpPr>
        <p:spPr>
          <a:xfrm>
            <a:off x="421200" y="1157873"/>
            <a:ext cx="4019562" cy="369332"/>
          </a:xfrm>
          <a:prstGeom prst="rect">
            <a:avLst/>
          </a:prstGeom>
        </p:spPr>
        <p:txBody>
          <a:bodyPr wrap="none">
            <a:spAutoFit/>
          </a:bodyPr>
          <a:lstStyle/>
          <a:p>
            <a:r>
              <a:rPr lang="en-US" dirty="0">
                <a:solidFill>
                  <a:srgbClr val="000000"/>
                </a:solidFill>
                <a:latin typeface="IBM Plex Sans Regular" charset="0"/>
                <a:cs typeface="IBM Plex Sans Regular" charset="0"/>
                <a:hlinkClick r:id="rId5"/>
              </a:rPr>
              <a:t>https://hyperledger.github.io/composer/</a:t>
            </a:r>
            <a:endParaRPr lang="en-US" dirty="0">
              <a:solidFill>
                <a:srgbClr val="000000"/>
              </a:solidFill>
              <a:latin typeface="IBM Plex Sans Regular" charset="0"/>
              <a:cs typeface="IBM Plex Sans Regular" charset="0"/>
            </a:endParaRPr>
          </a:p>
        </p:txBody>
      </p:sp>
      <p:grpSp>
        <p:nvGrpSpPr>
          <p:cNvPr id="2" name="Group 1"/>
          <p:cNvGrpSpPr/>
          <p:nvPr/>
        </p:nvGrpSpPr>
        <p:grpSpPr>
          <a:xfrm>
            <a:off x="6269624" y="529432"/>
            <a:ext cx="2645056" cy="2502849"/>
            <a:chOff x="5794408" y="500935"/>
            <a:chExt cx="2177280" cy="2502849"/>
          </a:xfrm>
        </p:grpSpPr>
        <p:sp>
          <p:nvSpPr>
            <p:cNvPr id="37" name="Rectangle: Rounded Corners 36"/>
            <p:cNvSpPr/>
            <p:nvPr/>
          </p:nvSpPr>
          <p:spPr>
            <a:xfrm>
              <a:off x="5794408" y="500935"/>
              <a:ext cx="2173573" cy="692184"/>
            </a:xfrm>
            <a:prstGeom prst="round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8" name="Rectangle: Rounded Corners 37"/>
            <p:cNvSpPr/>
            <p:nvPr/>
          </p:nvSpPr>
          <p:spPr>
            <a:xfrm>
              <a:off x="5794408" y="1407056"/>
              <a:ext cx="2173573" cy="692184"/>
            </a:xfrm>
            <a:prstGeom prst="roundRect">
              <a:avLst/>
            </a:prstGeom>
            <a:gradFill flip="none" rotWithShape="1">
              <a:gsLst>
                <a:gs pos="0">
                  <a:srgbClr val="003BCA">
                    <a:shade val="30000"/>
                    <a:satMod val="115000"/>
                  </a:srgbClr>
                </a:gs>
                <a:gs pos="50000">
                  <a:srgbClr val="003BCA">
                    <a:shade val="67500"/>
                    <a:satMod val="115000"/>
                  </a:srgbClr>
                </a:gs>
                <a:gs pos="100000">
                  <a:srgbClr val="003BCA">
                    <a:shade val="100000"/>
                    <a:satMod val="115000"/>
                  </a:srgbClr>
                </a:gs>
              </a:gsLst>
              <a:lin ang="5400000" scaled="1"/>
              <a:tileRect/>
            </a:gradFill>
            <a:effectLst>
              <a:outerShdw blurRad="50800" dist="38100" dir="2700000" algn="tl" rotWithShape="0">
                <a:prstClr val="black">
                  <a:alpha val="40000"/>
                </a:prstClr>
              </a:outerShdw>
            </a:effectLst>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9" name="Rectangle: Rounded Corners 38"/>
            <p:cNvSpPr/>
            <p:nvPr/>
          </p:nvSpPr>
          <p:spPr>
            <a:xfrm>
              <a:off x="5798115" y="2311600"/>
              <a:ext cx="2173573" cy="692184"/>
            </a:xfrm>
            <a:prstGeom prst="roundRect">
              <a:avLst/>
            </a:prstGeom>
            <a:gradFill flip="none" rotWithShape="1">
              <a:gsLst>
                <a:gs pos="0">
                  <a:srgbClr val="5FC8F1">
                    <a:shade val="30000"/>
                    <a:satMod val="115000"/>
                  </a:srgbClr>
                </a:gs>
                <a:gs pos="50000">
                  <a:srgbClr val="5FC8F1">
                    <a:shade val="67500"/>
                    <a:satMod val="115000"/>
                  </a:srgbClr>
                </a:gs>
                <a:gs pos="100000">
                  <a:srgbClr val="5FC8F1">
                    <a:shade val="100000"/>
                    <a:satMod val="115000"/>
                  </a:srgbClr>
                </a:gs>
              </a:gsLst>
              <a:lin ang="16200000" scaled="1"/>
              <a:tileRect/>
            </a:gradFill>
            <a:effectLst>
              <a:outerShdw blurRad="50800" dist="38100" dir="2700000" algn="tl" rotWithShape="0">
                <a:prstClr val="black">
                  <a:alpha val="40000"/>
                </a:prstClr>
              </a:outerShdw>
            </a:effectLst>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0" name="Arrow: Down 39"/>
            <p:cNvSpPr/>
            <p:nvPr/>
          </p:nvSpPr>
          <p:spPr>
            <a:xfrm>
              <a:off x="6536420" y="1076025"/>
              <a:ext cx="689548" cy="314793"/>
            </a:xfrm>
            <a:prstGeom prst="downArrow">
              <a:avLst/>
            </a:prstGeom>
            <a:solidFill>
              <a:schemeClr val="bg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1" name="Arrow: Down 40"/>
            <p:cNvSpPr/>
            <p:nvPr/>
          </p:nvSpPr>
          <p:spPr>
            <a:xfrm>
              <a:off x="6523930" y="1977931"/>
              <a:ext cx="689548" cy="314793"/>
            </a:xfrm>
            <a:prstGeom prst="downArrow">
              <a:avLst/>
            </a:prstGeom>
            <a:solidFill>
              <a:srgbClr val="003BC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4" name="TextBox 33"/>
            <p:cNvSpPr txBox="1"/>
            <p:nvPr/>
          </p:nvSpPr>
          <p:spPr>
            <a:xfrm>
              <a:off x="5977995" y="684892"/>
              <a:ext cx="1786626" cy="307777"/>
            </a:xfrm>
            <a:prstGeom prst="rect">
              <a:avLst/>
            </a:prstGeom>
            <a:noFill/>
          </p:spPr>
          <p:txBody>
            <a:bodyPr wrap="square" rtlCol="0">
              <a:spAutoFit/>
            </a:bodyPr>
            <a:lstStyle/>
            <a:p>
              <a:pPr algn="ctr"/>
              <a:r>
                <a:rPr lang="en-US" sz="1400" dirty="0">
                  <a:solidFill>
                    <a:srgbClr val="FFFFFF"/>
                  </a:solidFill>
                  <a:latin typeface="IBM Plex Sans Regular" charset="0"/>
                  <a:cs typeface="IBM Plex Sans Regular" charset="0"/>
                </a:rPr>
                <a:t>Business Application</a:t>
              </a:r>
            </a:p>
          </p:txBody>
        </p:sp>
        <p:sp>
          <p:nvSpPr>
            <p:cNvPr id="35" name="TextBox 34"/>
            <p:cNvSpPr txBox="1"/>
            <p:nvPr/>
          </p:nvSpPr>
          <p:spPr>
            <a:xfrm>
              <a:off x="5971085" y="1603292"/>
              <a:ext cx="1786626" cy="523220"/>
            </a:xfrm>
            <a:prstGeom prst="rect">
              <a:avLst/>
            </a:prstGeom>
            <a:noFill/>
          </p:spPr>
          <p:txBody>
            <a:bodyPr wrap="square" rtlCol="0">
              <a:spAutoFit/>
            </a:bodyPr>
            <a:lstStyle/>
            <a:p>
              <a:pPr algn="ctr"/>
              <a:r>
                <a:rPr lang="en-US" sz="1400" dirty="0">
                  <a:solidFill>
                    <a:srgbClr val="FFFFFF"/>
                  </a:solidFill>
                  <a:latin typeface="IBM Plex Sans Regular" charset="0"/>
                  <a:cs typeface="IBM Plex Sans Regular" charset="0"/>
                </a:rPr>
                <a:t>Hyperledger Composer</a:t>
              </a:r>
            </a:p>
          </p:txBody>
        </p:sp>
        <p:sp>
          <p:nvSpPr>
            <p:cNvPr id="36" name="TextBox 35"/>
            <p:cNvSpPr txBox="1"/>
            <p:nvPr/>
          </p:nvSpPr>
          <p:spPr>
            <a:xfrm>
              <a:off x="5982995" y="2398767"/>
              <a:ext cx="1786626" cy="523220"/>
            </a:xfrm>
            <a:prstGeom prst="rect">
              <a:avLst/>
            </a:prstGeom>
            <a:noFill/>
          </p:spPr>
          <p:txBody>
            <a:bodyPr wrap="square" rtlCol="0">
              <a:spAutoFit/>
            </a:bodyPr>
            <a:lstStyle/>
            <a:p>
              <a:pPr algn="ctr"/>
              <a:r>
                <a:rPr lang="en-US" sz="1400" dirty="0">
                  <a:solidFill>
                    <a:srgbClr val="FFFFFF"/>
                  </a:solidFill>
                  <a:latin typeface="IBM Plex Sans Regular" charset="0"/>
                  <a:cs typeface="IBM Plex Sans Regular" charset="0"/>
                </a:rPr>
                <a:t>Blockchain</a:t>
              </a:r>
              <a:br>
                <a:rPr lang="en-US" sz="1400" dirty="0">
                  <a:solidFill>
                    <a:srgbClr val="FFFFFF"/>
                  </a:solidFill>
                  <a:latin typeface="IBM Plex Sans Regular" charset="0"/>
                  <a:cs typeface="IBM Plex Sans Regular" charset="0"/>
                </a:rPr>
              </a:br>
              <a:r>
                <a:rPr lang="en-US" sz="1400" dirty="0">
                  <a:solidFill>
                    <a:srgbClr val="FFFFFF"/>
                  </a:solidFill>
                  <a:latin typeface="IBM Plex Sans Regular" charset="0"/>
                  <a:cs typeface="IBM Plex Sans Regular" charset="0"/>
                </a:rPr>
                <a:t> (Hyperledger Fabric)</a:t>
              </a:r>
            </a:p>
          </p:txBody>
        </p:sp>
      </p:grpSp>
    </p:spTree>
    <p:extLst>
      <p:ext uri="{BB962C8B-B14F-4D97-AF65-F5344CB8AC3E}">
        <p14:creationId xmlns:p14="http://schemas.microsoft.com/office/powerpoint/2010/main" val="81419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28600" y="871870"/>
            <a:ext cx="4609214" cy="3699018"/>
          </a:xfrm>
        </p:spPr>
        <p:txBody>
          <a:bodyPr/>
          <a:lstStyle/>
          <a:p>
            <a:pPr>
              <a:spcBef>
                <a:spcPts val="200"/>
              </a:spcBef>
              <a:spcAft>
                <a:spcPts val="1200"/>
              </a:spcAft>
            </a:pPr>
            <a:r>
              <a:rPr lang="en-US" sz="1600" b="1" dirty="0"/>
              <a:t>The only fully integrated enterprise-ready blockchain platform designed to accelerate the development, governance, and operation of a multi-institution business network</a:t>
            </a:r>
          </a:p>
          <a:p>
            <a:pPr marL="285750" lvl="1" indent="-285750" defTabSz="457189">
              <a:lnSpc>
                <a:spcPct val="90000"/>
              </a:lnSpc>
              <a:spcBef>
                <a:spcPts val="200"/>
              </a:spcBef>
              <a:spcAft>
                <a:spcPts val="1200"/>
              </a:spcAft>
              <a:buFont typeface="Arial" panose="020B0604020202020204" pitchFamily="34" charset="0"/>
              <a:buChar char="•"/>
              <a:defRPr/>
            </a:pPr>
            <a:r>
              <a:rPr lang="en-US" sz="1500" dirty="0"/>
              <a:t>Based on Hyperledger Fabric V1 runtime optimized for enterprise requirements</a:t>
            </a:r>
          </a:p>
          <a:p>
            <a:pPr marL="285750" lvl="1" indent="-285750" defTabSz="457189">
              <a:lnSpc>
                <a:spcPct val="90000"/>
              </a:lnSpc>
              <a:spcBef>
                <a:spcPts val="200"/>
              </a:spcBef>
              <a:spcAft>
                <a:spcPts val="1200"/>
              </a:spcAft>
              <a:buFont typeface="Arial" panose="020B0604020202020204" pitchFamily="34" charset="0"/>
              <a:buChar char="•"/>
              <a:defRPr/>
            </a:pPr>
            <a:r>
              <a:rPr lang="en-US" sz="1500" dirty="0"/>
              <a:t>Specialized compute for security, performance and resilience</a:t>
            </a:r>
          </a:p>
          <a:p>
            <a:pPr marL="285750" lvl="1" indent="-285750" defTabSz="457189">
              <a:lnSpc>
                <a:spcPct val="90000"/>
              </a:lnSpc>
              <a:spcBef>
                <a:spcPts val="200"/>
              </a:spcBef>
              <a:spcAft>
                <a:spcPts val="1200"/>
              </a:spcAft>
              <a:buFont typeface="Arial" panose="020B0604020202020204" pitchFamily="34" charset="0"/>
              <a:buChar char="•"/>
              <a:defRPr/>
            </a:pPr>
            <a:r>
              <a:rPr lang="en-US" sz="1500" dirty="0" smtClean="0"/>
              <a:t>Full </a:t>
            </a:r>
            <a:r>
              <a:rPr lang="en-US" sz="1500" dirty="0"/>
              <a:t>lifecycle tooling to speed activation and management of your network</a:t>
            </a:r>
          </a:p>
          <a:p>
            <a:endParaRPr lang="en-US" dirty="0"/>
          </a:p>
        </p:txBody>
      </p:sp>
      <p:sp>
        <p:nvSpPr>
          <p:cNvPr id="4" name="Text Placeholder 3"/>
          <p:cNvSpPr>
            <a:spLocks noGrp="1"/>
          </p:cNvSpPr>
          <p:nvPr>
            <p:ph type="body" sz="quarter" idx="14"/>
          </p:nvPr>
        </p:nvSpPr>
        <p:spPr/>
        <p:txBody>
          <a:bodyPr/>
          <a:lstStyle/>
          <a:p>
            <a:r>
              <a:rPr lang="en-US" dirty="0" smtClean="0">
                <a:latin typeface="+mj-lt"/>
              </a:rPr>
              <a:t>What is IBM </a:t>
            </a:r>
            <a:r>
              <a:rPr lang="en-US" dirty="0">
                <a:latin typeface="+mj-lt"/>
              </a:rPr>
              <a:t>Blockchain Platform</a:t>
            </a:r>
            <a:br>
              <a:rPr lang="en-US" dirty="0">
                <a:latin typeface="+mj-lt"/>
              </a:rPr>
            </a:br>
            <a:endParaRPr lang="en-US" dirty="0">
              <a:latin typeface="+mj-lt"/>
            </a:endParaRPr>
          </a:p>
        </p:txBody>
      </p:sp>
      <p:sp>
        <p:nvSpPr>
          <p:cNvPr id="5" name="Slide Number Placeholder 4"/>
          <p:cNvSpPr>
            <a:spLocks noGrp="1"/>
          </p:cNvSpPr>
          <p:nvPr>
            <p:ph type="sldNum" sz="quarter" idx="15"/>
          </p:nvPr>
        </p:nvSpPr>
        <p:spPr/>
        <p:txBody>
          <a:bodyPr/>
          <a:lstStyle/>
          <a:p>
            <a:fld id="{08BF69C1-739F-1B47-B5E3-FA651BCAB105}" type="slidenum">
              <a:rPr lang="en-US" smtClean="0">
                <a:solidFill>
                  <a:srgbClr val="000E5E">
                    <a:lumMod val="50000"/>
                  </a:srgbClr>
                </a:solidFill>
              </a:rPr>
              <a:pPr/>
              <a:t>8</a:t>
            </a:fld>
            <a:endParaRPr lang="en-US" dirty="0">
              <a:solidFill>
                <a:srgbClr val="000E5E">
                  <a:lumMod val="50000"/>
                </a:srgbClr>
              </a:solidFill>
            </a:endParaRPr>
          </a:p>
        </p:txBody>
      </p:sp>
      <p:pic>
        <p:nvPicPr>
          <p:cNvPr id="6" name="Picture 5"/>
          <p:cNvPicPr>
            <a:picLocks noChangeAspect="1"/>
          </p:cNvPicPr>
          <p:nvPr/>
        </p:nvPicPr>
        <p:blipFill>
          <a:blip r:embed="rId3"/>
          <a:stretch>
            <a:fillRect/>
          </a:stretch>
        </p:blipFill>
        <p:spPr>
          <a:xfrm>
            <a:off x="5537711" y="2021447"/>
            <a:ext cx="3456432" cy="1234440"/>
          </a:xfrm>
          <a:prstGeom prst="rect">
            <a:avLst/>
          </a:prstGeom>
        </p:spPr>
      </p:pic>
      <p:pic>
        <p:nvPicPr>
          <p:cNvPr id="7" name="Picture 6"/>
          <p:cNvPicPr>
            <a:picLocks noChangeAspect="1"/>
          </p:cNvPicPr>
          <p:nvPr/>
        </p:nvPicPr>
        <p:blipFill>
          <a:blip r:embed="rId4"/>
          <a:stretch>
            <a:fillRect/>
          </a:stretch>
        </p:blipFill>
        <p:spPr>
          <a:xfrm>
            <a:off x="5537711" y="3277600"/>
            <a:ext cx="3456432" cy="1234440"/>
          </a:xfrm>
          <a:prstGeom prst="rect">
            <a:avLst/>
          </a:prstGeom>
        </p:spPr>
      </p:pic>
      <p:pic>
        <p:nvPicPr>
          <p:cNvPr id="8" name="Picture 7"/>
          <p:cNvPicPr>
            <a:picLocks noChangeAspect="1"/>
          </p:cNvPicPr>
          <p:nvPr/>
        </p:nvPicPr>
        <p:blipFill>
          <a:blip r:embed="rId5"/>
          <a:stretch>
            <a:fillRect/>
          </a:stretch>
        </p:blipFill>
        <p:spPr>
          <a:xfrm>
            <a:off x="5534162" y="763676"/>
            <a:ext cx="3456432" cy="1234440"/>
          </a:xfrm>
          <a:prstGeom prst="rect">
            <a:avLst/>
          </a:prstGeom>
        </p:spPr>
      </p:pic>
      <p:graphicFrame>
        <p:nvGraphicFramePr>
          <p:cNvPr id="9" name="Table 8"/>
          <p:cNvGraphicFramePr>
            <a:graphicFrameLocks noGrp="1"/>
          </p:cNvGraphicFramePr>
          <p:nvPr>
            <p:extLst/>
          </p:nvPr>
        </p:nvGraphicFramePr>
        <p:xfrm>
          <a:off x="5534162" y="763676"/>
          <a:ext cx="3459981" cy="3749982"/>
        </p:xfrm>
        <a:graphic>
          <a:graphicData uri="http://schemas.openxmlformats.org/drawingml/2006/table">
            <a:tbl>
              <a:tblPr firstRow="1" bandRow="1">
                <a:tableStyleId>{5C22544A-7EE6-4342-B048-85BDC9FD1C3A}</a:tableStyleId>
              </a:tblPr>
              <a:tblGrid>
                <a:gridCol w="3459981">
                  <a:extLst>
                    <a:ext uri="{9D8B030D-6E8A-4147-A177-3AD203B41FA5}">
                      <a16:colId xmlns="" xmlns:a16="http://schemas.microsoft.com/office/drawing/2014/main" val="3352090704"/>
                    </a:ext>
                  </a:extLst>
                </a:gridCol>
              </a:tblGrid>
              <a:tr h="1249994">
                <a:tc>
                  <a:txBody>
                    <a:bodyPr/>
                    <a:lstStyle/>
                    <a:p>
                      <a:pPr defTabSz="457189">
                        <a:lnSpc>
                          <a:spcPct val="100000"/>
                        </a:lnSpc>
                        <a:spcBef>
                          <a:spcPts val="1100"/>
                        </a:spcBef>
                        <a:defRPr/>
                      </a:pPr>
                      <a:r>
                        <a:rPr lang="en-US" sz="1800" b="0" dirty="0">
                          <a:solidFill>
                            <a:srgbClr val="FFFFFF"/>
                          </a:solidFill>
                          <a:latin typeface="+mn-lt"/>
                          <a:ea typeface="IBM Plex Sans Regular" charset="0"/>
                          <a:cs typeface="IBM Plex Sans Regular" charset="0"/>
                        </a:rPr>
                        <a:t>Develop</a:t>
                      </a:r>
                    </a:p>
                    <a:p>
                      <a:pPr lvl="0" algn="l" defTabSz="457189">
                        <a:spcBef>
                          <a:spcPts val="1100"/>
                        </a:spcBef>
                        <a:buNone/>
                        <a:defRPr/>
                      </a:pPr>
                      <a:r>
                        <a:rPr lang="en-US" sz="1200" b="0" i="0" u="none" strike="noStrike" noProof="0" dirty="0">
                          <a:solidFill>
                            <a:srgbClr val="FFFFFF"/>
                          </a:solidFill>
                          <a:latin typeface="IBM Plex Sans"/>
                        </a:rPr>
                        <a:t>Explore and accelerate development time with tools that ensure close alignment between business leaders and developers</a:t>
                      </a:r>
                      <a:endParaRPr lang="en-US" sz="1200" b="0" i="0" u="none" strike="noStrike" noProof="0" dirty="0">
                        <a:solidFill>
                          <a:srgbClr val="000E5E"/>
                        </a:solidFill>
                        <a:latin typeface="IBM Plex Sans"/>
                      </a:endParaRP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000E5E">
                        <a:alpha val="74902"/>
                      </a:srgbClr>
                    </a:solidFill>
                  </a:tcPr>
                </a:tc>
                <a:extLst>
                  <a:ext uri="{0D108BD9-81ED-4DB2-BD59-A6C34878D82A}">
                    <a16:rowId xmlns="" xmlns:a16="http://schemas.microsoft.com/office/drawing/2014/main" val="587764432"/>
                  </a:ext>
                </a:extLst>
              </a:tr>
              <a:tr h="1249994">
                <a:tc>
                  <a:txBody>
                    <a:bodyPr/>
                    <a:lstStyle/>
                    <a:p>
                      <a:pPr defTabSz="457189">
                        <a:lnSpc>
                          <a:spcPct val="100000"/>
                        </a:lnSpc>
                        <a:spcBef>
                          <a:spcPts val="1100"/>
                        </a:spcBef>
                        <a:defRPr/>
                      </a:pPr>
                      <a:r>
                        <a:rPr lang="en-US" sz="1800" dirty="0">
                          <a:solidFill>
                            <a:srgbClr val="FFFFFF"/>
                          </a:solidFill>
                          <a:latin typeface="+mn-lt"/>
                          <a:ea typeface="IBM Plex Sans Regular" charset="0"/>
                          <a:cs typeface="IBM Plex Sans Regular" charset="0"/>
                        </a:rPr>
                        <a:t>Govern</a:t>
                      </a:r>
                    </a:p>
                    <a:p>
                      <a:pPr lvl="0" algn="l" defTabSz="457189">
                        <a:spcBef>
                          <a:spcPts val="1100"/>
                        </a:spcBef>
                        <a:buNone/>
                        <a:defRPr/>
                      </a:pPr>
                      <a:r>
                        <a:rPr lang="en-US" sz="1200" b="0" i="0" u="none" strike="noStrike" noProof="0" dirty="0">
                          <a:solidFill>
                            <a:srgbClr val="FFFFFF"/>
                          </a:solidFill>
                          <a:latin typeface="IBM Plex Sans"/>
                        </a:rPr>
                        <a:t>Speed activation, customization and management of your business network with democratic, </a:t>
                      </a:r>
                      <a:r>
                        <a:rPr lang="en-US" sz="1200" dirty="0">
                          <a:solidFill>
                            <a:srgbClr val="FFFFFF"/>
                          </a:solidFill>
                          <a:latin typeface="+mn-lt"/>
                          <a:ea typeface="MS PGothic"/>
                          <a:cs typeface="IBM Plex Sans Regular" charset="0"/>
                        </a:rPr>
                        <a:t>multi-party governance tooling</a:t>
                      </a:r>
                      <a:endParaRPr dirty="0">
                        <a:ea typeface="MS PGothic"/>
                      </a:endParaRP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0064FF">
                        <a:alpha val="74902"/>
                      </a:srgbClr>
                    </a:solidFill>
                  </a:tcPr>
                </a:tc>
                <a:extLst>
                  <a:ext uri="{0D108BD9-81ED-4DB2-BD59-A6C34878D82A}">
                    <a16:rowId xmlns="" xmlns:a16="http://schemas.microsoft.com/office/drawing/2014/main" val="2523274058"/>
                  </a:ext>
                </a:extLst>
              </a:tr>
              <a:tr h="1249994">
                <a:tc>
                  <a:txBody>
                    <a:bodyPr/>
                    <a:lstStyle/>
                    <a:p>
                      <a:pPr defTabSz="457189">
                        <a:lnSpc>
                          <a:spcPct val="100000"/>
                        </a:lnSpc>
                        <a:spcBef>
                          <a:spcPts val="1100"/>
                        </a:spcBef>
                        <a:defRPr/>
                      </a:pPr>
                      <a:r>
                        <a:rPr lang="en-US" sz="1800" dirty="0">
                          <a:solidFill>
                            <a:srgbClr val="FFFFFF"/>
                          </a:solidFill>
                          <a:latin typeface="+mn-lt"/>
                          <a:ea typeface="IBM Plex Sans Regular" charset="0"/>
                          <a:cs typeface="IBM Plex Sans Regular" charset="0"/>
                        </a:rPr>
                        <a:t>Operate</a:t>
                      </a:r>
                    </a:p>
                    <a:p>
                      <a:pPr defTabSz="457189">
                        <a:lnSpc>
                          <a:spcPct val="100000"/>
                        </a:lnSpc>
                        <a:spcBef>
                          <a:spcPts val="1100"/>
                        </a:spcBef>
                        <a:defRPr/>
                      </a:pPr>
                      <a:r>
                        <a:rPr lang="en-US" sz="1200" dirty="0">
                          <a:solidFill>
                            <a:srgbClr val="FFFFFF"/>
                          </a:solidFill>
                          <a:latin typeface="+mn-lt"/>
                          <a:ea typeface="MS PGothic"/>
                          <a:cs typeface="IBM Plex Sans Regular" charset="0"/>
                        </a:rPr>
                        <a:t>Deploy and operate always-on networks </a:t>
                      </a:r>
                      <a:r>
                        <a:rPr lang="en-US" dirty="0"/>
                        <a:t/>
                      </a:r>
                      <a:br>
                        <a:rPr lang="en-US" dirty="0"/>
                      </a:br>
                      <a:r>
                        <a:rPr lang="en-US" sz="1200" dirty="0">
                          <a:solidFill>
                            <a:srgbClr val="FFFFFF"/>
                          </a:solidFill>
                          <a:latin typeface="+mn-lt"/>
                          <a:ea typeface="MS PGothic"/>
                          <a:cs typeface="IBM Plex Sans Regular" charset="0"/>
                        </a:rPr>
                        <a:t>with production-ready enterprise performance and security for most demanding use cases</a:t>
                      </a:r>
                    </a:p>
                  </a:txBody>
                  <a:tcP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solidFill>
                      <a:srgbClr val="579BFF">
                        <a:alpha val="80000"/>
                      </a:srgbClr>
                    </a:solidFill>
                  </a:tcPr>
                </a:tc>
                <a:extLst>
                  <a:ext uri="{0D108BD9-81ED-4DB2-BD59-A6C34878D82A}">
                    <a16:rowId xmlns="" xmlns:a16="http://schemas.microsoft.com/office/drawing/2014/main" val="2149682216"/>
                  </a:ext>
                </a:extLst>
              </a:tr>
            </a:tbl>
          </a:graphicData>
        </a:graphic>
      </p:graphicFrame>
      <p:sp>
        <p:nvSpPr>
          <p:cNvPr id="11" name="Rectangle 10"/>
          <p:cNvSpPr/>
          <p:nvPr/>
        </p:nvSpPr>
        <p:spPr>
          <a:xfrm>
            <a:off x="5651125" y="4572003"/>
            <a:ext cx="3119765" cy="338554"/>
          </a:xfrm>
          <a:prstGeom prst="rect">
            <a:avLst/>
          </a:prstGeom>
        </p:spPr>
        <p:txBody>
          <a:bodyPr wrap="none">
            <a:spAutoFit/>
          </a:bodyPr>
          <a:lstStyle/>
          <a:p>
            <a:pPr algn="ctr"/>
            <a:r>
              <a:rPr lang="en-US" sz="1600" dirty="0">
                <a:solidFill>
                  <a:srgbClr val="2F4EFF"/>
                </a:solidFill>
              </a:rPr>
              <a:t>[</a:t>
            </a:r>
            <a:r>
              <a:rPr lang="en-US" sz="1600" dirty="0">
                <a:solidFill>
                  <a:srgbClr val="2F4EFF"/>
                </a:solidFill>
                <a:hlinkClick r:id="rId6"/>
              </a:rPr>
              <a:t>http://ibm.biz/Platform_Demo</a:t>
            </a:r>
            <a:r>
              <a:rPr lang="en-US" sz="1600" dirty="0">
                <a:solidFill>
                  <a:srgbClr val="2F4EFF"/>
                </a:solidFill>
              </a:rPr>
              <a: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1930" y="177038"/>
            <a:ext cx="1211580" cy="194310"/>
          </a:xfrm>
          <a:prstGeom prst="rect">
            <a:avLst/>
          </a:prstGeom>
        </p:spPr>
      </p:pic>
      <p:sp>
        <p:nvSpPr>
          <p:cNvPr id="14" name="Footer Placeholder 3"/>
          <p:cNvSpPr txBox="1">
            <a:spLocks/>
          </p:cNvSpPr>
          <p:nvPr/>
        </p:nvSpPr>
        <p:spPr>
          <a:xfrm>
            <a:off x="125731" y="4891497"/>
            <a:ext cx="4809015" cy="93518"/>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de-DE" sz="800" dirty="0">
                <a:solidFill>
                  <a:srgbClr val="000000">
                    <a:lumMod val="50000"/>
                    <a:lumOff val="50000"/>
                  </a:srgbClr>
                </a:solidFill>
                <a:ea typeface="IBM Plex Sans" charset="0"/>
                <a:cs typeface="IBM Plex Sans" charset="0"/>
              </a:rPr>
              <a:t>© 2017 IBM Corporation</a:t>
            </a:r>
            <a:endParaRPr lang="en-US" sz="800" dirty="0">
              <a:solidFill>
                <a:srgbClr val="000000">
                  <a:lumMod val="50000"/>
                  <a:lumOff val="50000"/>
                </a:srgbClr>
              </a:solidFill>
              <a:ea typeface="IBM Plex Sans" charset="0"/>
              <a:cs typeface="IBM Plex Sans" charset="0"/>
            </a:endParaRPr>
          </a:p>
        </p:txBody>
      </p:sp>
    </p:spTree>
    <p:extLst>
      <p:ext uri="{BB962C8B-B14F-4D97-AF65-F5344CB8AC3E}">
        <p14:creationId xmlns:p14="http://schemas.microsoft.com/office/powerpoint/2010/main" val="1698813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7184428" y="3424629"/>
            <a:ext cx="1771650" cy="1616478"/>
            <a:chOff x="7184428" y="3424629"/>
            <a:chExt cx="1771650" cy="1616478"/>
          </a:xfrm>
        </p:grpSpPr>
        <p:sp>
          <p:nvSpPr>
            <p:cNvPr id="45" name="Rectangle 44"/>
            <p:cNvSpPr/>
            <p:nvPr/>
          </p:nvSpPr>
          <p:spPr>
            <a:xfrm>
              <a:off x="7184428" y="3424629"/>
              <a:ext cx="1771650" cy="1272392"/>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6" name="Rectangle 45"/>
            <p:cNvSpPr/>
            <p:nvPr/>
          </p:nvSpPr>
          <p:spPr>
            <a:xfrm>
              <a:off x="7359650" y="4466492"/>
              <a:ext cx="1277938" cy="574615"/>
            </a:xfrm>
            <a:prstGeom prst="rect">
              <a:avLst/>
            </a:prstGeom>
            <a:solidFill>
              <a:schemeClr val="bg2"/>
            </a:solidFill>
          </p:spPr>
          <p:txBody>
            <a:bodyPr wrap="square" lIns="0" tIns="0" rIns="0" bIns="0" rtlCol="0" anchor="ctr">
              <a:noAutofit/>
            </a:bodyPr>
            <a:lstStyle/>
            <a:p>
              <a:pPr algn="ctr"/>
              <a:endParaRPr lang="en-US" sz="1200" dirty="0">
                <a:solidFill>
                  <a:srgbClr val="FFFFFF"/>
                </a:solidFill>
                <a:latin typeface="Arial"/>
                <a:cs typeface="Arial"/>
              </a:endParaRPr>
            </a:p>
          </p:txBody>
        </p:sp>
      </p:grpSp>
      <p:sp>
        <p:nvSpPr>
          <p:cNvPr id="47" name="Slide Number Placeholder 4"/>
          <p:cNvSpPr>
            <a:spLocks noGrp="1"/>
          </p:cNvSpPr>
          <p:nvPr>
            <p:ph type="sldNum" sz="quarter" idx="15"/>
          </p:nvPr>
        </p:nvSpPr>
        <p:spPr>
          <a:xfrm>
            <a:off x="6997700" y="4767263"/>
            <a:ext cx="2133600" cy="273844"/>
          </a:xfrm>
        </p:spPr>
        <p:txBody>
          <a:bodyPr/>
          <a:lstStyle/>
          <a:p>
            <a:fld id="{08BF69C1-739F-1B47-B5E3-FA651BCAB105}" type="slidenum">
              <a:rPr lang="en-US" smtClean="0"/>
              <a:pPr/>
              <a:t>9</a:t>
            </a:fld>
            <a:endParaRPr lang="en-US" dirty="0"/>
          </a:p>
        </p:txBody>
      </p:sp>
      <p:sp>
        <p:nvSpPr>
          <p:cNvPr id="4" name="Text Placeholder 3"/>
          <p:cNvSpPr>
            <a:spLocks noGrp="1"/>
          </p:cNvSpPr>
          <p:nvPr>
            <p:ph type="body" sz="quarter" idx="14"/>
          </p:nvPr>
        </p:nvSpPr>
        <p:spPr/>
        <p:txBody>
          <a:bodyPr/>
          <a:lstStyle/>
          <a:p>
            <a:r>
              <a:rPr lang="en-US" dirty="0"/>
              <a:t>Making blockchain real for </a:t>
            </a:r>
            <a:r>
              <a:rPr lang="en-US" dirty="0" smtClean="0"/>
              <a:t>business</a:t>
            </a:r>
            <a:endParaRPr lang="en-US" dirty="0"/>
          </a:p>
        </p:txBody>
      </p:sp>
      <p:graphicFrame>
        <p:nvGraphicFramePr>
          <p:cNvPr id="48" name="Table 47"/>
          <p:cNvGraphicFramePr>
            <a:graphicFrameLocks noGrp="1"/>
          </p:cNvGraphicFramePr>
          <p:nvPr>
            <p:extLst>
              <p:ext uri="{D42A27DB-BD31-4B8C-83A1-F6EECF244321}">
                <p14:modId xmlns:p14="http://schemas.microsoft.com/office/powerpoint/2010/main" val="1753042535"/>
              </p:ext>
            </p:extLst>
          </p:nvPr>
        </p:nvGraphicFramePr>
        <p:xfrm>
          <a:off x="618009" y="1022484"/>
          <a:ext cx="8207940" cy="3842075"/>
        </p:xfrm>
        <a:graphic>
          <a:graphicData uri="http://schemas.openxmlformats.org/drawingml/2006/table">
            <a:tbl>
              <a:tblPr>
                <a:tableStyleId>{5C22544A-7EE6-4342-B048-85BDC9FD1C3A}</a:tableStyleId>
              </a:tblPr>
              <a:tblGrid>
                <a:gridCol w="2735980"/>
                <a:gridCol w="2735980"/>
                <a:gridCol w="2735980"/>
              </a:tblGrid>
              <a:tr h="0">
                <a:tc>
                  <a:txBody>
                    <a:bodyPr/>
                    <a:lstStyle/>
                    <a:p>
                      <a:pPr algn="ctr"/>
                      <a:r>
                        <a:rPr kumimoji="0" lang="en-US" sz="1050" b="1" i="0" u="none" strike="noStrike" kern="1200" cap="none" spc="0" normalizeH="0" baseline="0" dirty="0" smtClean="0">
                          <a:ln>
                            <a:noFill/>
                          </a:ln>
                          <a:solidFill>
                            <a:schemeClr val="bg2"/>
                          </a:solidFill>
                          <a:effectLst/>
                          <a:uLnTx/>
                          <a:uFillTx/>
                          <a:latin typeface="+mn-lt"/>
                          <a:ea typeface="ＭＳ Ｐゴシック"/>
                          <a:cs typeface="+mn-cs"/>
                        </a:rPr>
                        <a:t>Trade Finance</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c>
                  <a:txBody>
                    <a:bodyPr/>
                    <a:lstStyle/>
                    <a:p>
                      <a:pPr algn="ctr"/>
                      <a:r>
                        <a:rPr kumimoji="0" lang="en-US" sz="1050" b="1" i="0" u="none" strike="noStrike" kern="1200" cap="none" spc="0" normalizeH="0" baseline="0" dirty="0" smtClean="0">
                          <a:ln>
                            <a:noFill/>
                          </a:ln>
                          <a:solidFill>
                            <a:schemeClr val="bg2"/>
                          </a:solidFill>
                          <a:effectLst/>
                          <a:uLnTx/>
                          <a:uFillTx/>
                          <a:latin typeface="+mn-lt"/>
                          <a:ea typeface="ＭＳ Ｐゴシック"/>
                          <a:cs typeface="+mn-cs"/>
                        </a:rPr>
                        <a:t>Pre and Post Trade</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dirty="0" smtClean="0">
                          <a:ln>
                            <a:noFill/>
                          </a:ln>
                          <a:solidFill>
                            <a:schemeClr val="bg2"/>
                          </a:solidFill>
                          <a:effectLst/>
                          <a:uLnTx/>
                          <a:uFillTx/>
                          <a:latin typeface="+mn-lt"/>
                          <a:ea typeface="ＭＳ Ｐゴシック"/>
                          <a:cs typeface="+mn-cs"/>
                        </a:rPr>
                        <a:t>Complex Risk Coverage</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r>
              <a:tr h="0">
                <a:tc>
                  <a:txBody>
                    <a:bodyPr/>
                    <a:lstStyle/>
                    <a:p>
                      <a:pPr marL="0" indent="0" algn="ctr">
                        <a:spcBef>
                          <a:spcPts val="300"/>
                        </a:spcBef>
                        <a:buFontTx/>
                        <a:buNone/>
                      </a:pPr>
                      <a:endParaRPr lang="en-US" sz="900" b="0" baseline="0" dirty="0" smtClean="0">
                        <a:solidFill>
                          <a:schemeClr val="tx1"/>
                        </a:solidFill>
                      </a:endParaRPr>
                    </a:p>
                    <a:p>
                      <a:pPr marL="0" indent="0" algn="ctr">
                        <a:spcBef>
                          <a:spcPts val="300"/>
                        </a:spcBef>
                        <a:buFontTx/>
                        <a:buNone/>
                      </a:pPr>
                      <a:endParaRPr lang="en-US" sz="900" b="0" baseline="0" dirty="0" smtClean="0">
                        <a:solidFill>
                          <a:schemeClr val="tx1"/>
                        </a:solidFill>
                      </a:endParaRPr>
                    </a:p>
                    <a:p>
                      <a:pPr marL="0" indent="0" algn="ctr">
                        <a:spcBef>
                          <a:spcPts val="300"/>
                        </a:spcBef>
                        <a:buFontTx/>
                        <a:buNone/>
                      </a:pPr>
                      <a:endParaRPr lang="en-US" sz="900" b="0" baseline="0" dirty="0" smtClean="0">
                        <a:solidFill>
                          <a:schemeClr val="tx1"/>
                        </a:solidFill>
                      </a:endParaRPr>
                    </a:p>
                    <a:p>
                      <a:pPr marL="0" indent="0" algn="ctr">
                        <a:spcBef>
                          <a:spcPts val="300"/>
                        </a:spcBef>
                        <a:buFontTx/>
                        <a:buNone/>
                      </a:pPr>
                      <a:endParaRPr lang="en-US" sz="900" b="0" baseline="0" dirty="0" smtClean="0">
                        <a:solidFill>
                          <a:schemeClr val="tx1"/>
                        </a:solidFill>
                      </a:endParaRPr>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Tx/>
                        <a:buNone/>
                      </a:pPr>
                      <a:endParaRPr lang="en-US" sz="900" b="0" baseline="0" dirty="0" smtClean="0">
                        <a:solidFill>
                          <a:schemeClr val="tx1"/>
                        </a:solidFill>
                      </a:endParaRPr>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smtClean="0">
                          <a:ln>
                            <a:noFill/>
                          </a:ln>
                          <a:solidFill>
                            <a:schemeClr val="bg2"/>
                          </a:solidFill>
                          <a:effectLst/>
                          <a:uLnTx/>
                          <a:uFillTx/>
                          <a:latin typeface="+mn-lt"/>
                          <a:ea typeface="ＭＳ Ｐゴシック"/>
                          <a:cs typeface="+mn-cs"/>
                        </a:rPr>
                        <a:t>Identity/ Know your customer (KYC)</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smtClean="0">
                          <a:ln>
                            <a:noFill/>
                          </a:ln>
                          <a:solidFill>
                            <a:schemeClr val="bg2"/>
                          </a:solidFill>
                          <a:effectLst/>
                          <a:uLnTx/>
                          <a:uFillTx/>
                          <a:latin typeface="+mn-lt"/>
                          <a:ea typeface="ＭＳ Ｐゴシック"/>
                          <a:cs typeface="+mn-cs"/>
                        </a:rPr>
                        <a:t>Unlisted Securities/ Private Equity Funds</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dirty="0" smtClean="0">
                          <a:ln>
                            <a:noFill/>
                          </a:ln>
                          <a:solidFill>
                            <a:schemeClr val="bg2"/>
                          </a:solidFill>
                          <a:effectLst/>
                          <a:uLnTx/>
                          <a:uFillTx/>
                          <a:latin typeface="+mn-lt"/>
                          <a:ea typeface="ＭＳ Ｐゴシック"/>
                          <a:cs typeface="+mn-cs"/>
                        </a:rPr>
                        <a:t>Loyalty Program</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r>
              <a:tr h="0">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ctr">
                        <a:buFontTx/>
                        <a:buNone/>
                      </a:pPr>
                      <a:r>
                        <a:rPr lang="en-US" sz="1050" b="1" dirty="0" smtClean="0">
                          <a:solidFill>
                            <a:schemeClr val="bg2"/>
                          </a:solidFill>
                        </a:rPr>
                        <a:t>Medicated Health</a:t>
                      </a:r>
                      <a:r>
                        <a:rPr lang="en-US" sz="1050" b="1" baseline="0" dirty="0" smtClean="0">
                          <a:solidFill>
                            <a:schemeClr val="bg2"/>
                          </a:solidFill>
                        </a:rPr>
                        <a:t> Data Exchange</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c>
                  <a:txBody>
                    <a:bodyPr/>
                    <a:lstStyle/>
                    <a:p>
                      <a:pPr algn="ctr">
                        <a:buFontTx/>
                        <a:buNone/>
                      </a:pPr>
                      <a:r>
                        <a:rPr lang="en-US" sz="1050" b="1" dirty="0" smtClean="0">
                          <a:solidFill>
                            <a:schemeClr val="bg2"/>
                          </a:solidFill>
                        </a:rPr>
                        <a:t>Fraud/</a:t>
                      </a:r>
                      <a:r>
                        <a:rPr lang="en-US" sz="1050" b="1" baseline="0" dirty="0" smtClean="0">
                          <a:solidFill>
                            <a:schemeClr val="bg2"/>
                          </a:solidFill>
                        </a:rPr>
                        <a:t> </a:t>
                      </a:r>
                      <a:r>
                        <a:rPr lang="en-US" sz="1050" b="1" dirty="0" smtClean="0">
                          <a:solidFill>
                            <a:schemeClr val="bg2"/>
                          </a:solidFill>
                        </a:rPr>
                        <a:t>Compliance </a:t>
                      </a:r>
                      <a:r>
                        <a:rPr lang="en-US" sz="1050" b="1" baseline="0" dirty="0" smtClean="0">
                          <a:solidFill>
                            <a:schemeClr val="bg2"/>
                          </a:solidFill>
                        </a:rPr>
                        <a:t>Registry</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c>
                  <a:txBody>
                    <a:bodyPr/>
                    <a:lstStyle/>
                    <a:p>
                      <a:pPr algn="ctr">
                        <a:buFontTx/>
                        <a:buNone/>
                      </a:pPr>
                      <a:r>
                        <a:rPr lang="en-US" sz="1050" b="1" dirty="0" smtClean="0">
                          <a:solidFill>
                            <a:schemeClr val="bg2"/>
                          </a:solidFill>
                        </a:rPr>
                        <a:t>Distributed Energy/ Carbon Credit</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r>
              <a:tr h="629689">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spcBef>
                          <a:spcPts val="300"/>
                        </a:spcBef>
                        <a:buFontTx/>
                        <a:buNone/>
                      </a:pPr>
                      <a:endParaRPr lang="en-US" sz="900" b="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050" b="1" baseline="0" dirty="0" smtClean="0">
                          <a:solidFill>
                            <a:schemeClr val="bg2"/>
                          </a:solidFill>
                        </a:rPr>
                        <a:t>Supply Chain</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050" b="1" baseline="0" dirty="0" smtClean="0">
                          <a:solidFill>
                            <a:schemeClr val="bg2"/>
                          </a:solidFill>
                        </a:rPr>
                        <a:t>Food Safety</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lang="en-US" sz="1050" b="1" baseline="0" dirty="0" smtClean="0">
                          <a:solidFill>
                            <a:schemeClr val="bg2"/>
                          </a:solidFill>
                        </a:rPr>
                        <a:t>Provenance/ Traceability</a:t>
                      </a:r>
                    </a:p>
                  </a:txBody>
                  <a:tcPr marL="81178" marR="81178" marT="40589" marB="40589"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100A5D"/>
                    </a:solidFill>
                  </a:tcPr>
                </a:tc>
              </a:tr>
              <a:tr h="0">
                <a:tc>
                  <a:txBody>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p>
                      <a:pPr marL="0" marR="0" lvl="0" indent="0" algn="ctr" defTabSz="457189" rtl="0" eaLnBrk="1" fontAlgn="auto" latinLnBrk="0" hangingPunct="1">
                        <a:lnSpc>
                          <a:spcPct val="100000"/>
                        </a:lnSpc>
                        <a:spcBef>
                          <a:spcPts val="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baseline="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189" rtl="0" eaLnBrk="1" fontAlgn="auto" latinLnBrk="0" hangingPunct="1">
                        <a:lnSpc>
                          <a:spcPct val="100000"/>
                        </a:lnSpc>
                        <a:spcBef>
                          <a:spcPts val="300"/>
                        </a:spcBef>
                        <a:spcAft>
                          <a:spcPts val="0"/>
                        </a:spcAft>
                        <a:buClrTx/>
                        <a:buSzTx/>
                        <a:buFontTx/>
                        <a:buNone/>
                        <a:tabLst/>
                        <a:defRPr/>
                      </a:pPr>
                      <a:endParaRPr lang="en-US" sz="900" b="0" dirty="0" smtClean="0"/>
                    </a:p>
                  </a:txBody>
                  <a:tcPr marL="81178" marR="81178" marT="40589" marB="40589">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9" name="Picture 4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427123" y="2356573"/>
            <a:ext cx="1070484" cy="306401"/>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99225" y="2363978"/>
            <a:ext cx="901606" cy="232330"/>
          </a:xfrm>
          <a:prstGeom prst="rect">
            <a:avLst/>
          </a:prstGeom>
        </p:spPr>
      </p:pic>
      <p:pic>
        <p:nvPicPr>
          <p:cNvPr id="51" name="Picture 5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178887" y="2757341"/>
            <a:ext cx="787227" cy="152016"/>
          </a:xfrm>
          <a:prstGeom prst="rect">
            <a:avLst/>
          </a:prstGeom>
        </p:spPr>
      </p:pic>
      <p:pic>
        <p:nvPicPr>
          <p:cNvPr id="52" name="Picture 5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80512" y="4309750"/>
            <a:ext cx="427023" cy="385261"/>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045633" y="2419286"/>
            <a:ext cx="689029" cy="442127"/>
          </a:xfrm>
          <a:prstGeom prst="rect">
            <a:avLst/>
          </a:prstGeom>
        </p:spPr>
      </p:pic>
      <p:pic>
        <p:nvPicPr>
          <p:cNvPr id="54" name="Picture 5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17026" y="1464687"/>
            <a:ext cx="520817" cy="281241"/>
          </a:xfrm>
          <a:prstGeom prst="rect">
            <a:avLst/>
          </a:prstGeom>
        </p:spPr>
      </p:pic>
      <p:pic>
        <p:nvPicPr>
          <p:cNvPr id="55" name="Picture 5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390148" y="1375900"/>
            <a:ext cx="458814" cy="458814"/>
          </a:xfrm>
          <a:prstGeom prst="rect">
            <a:avLst/>
          </a:prstGeom>
        </p:spPr>
      </p:pic>
      <p:pic>
        <p:nvPicPr>
          <p:cNvPr id="56" name="Picture 55">
            <a:extLst/>
          </p:cNvPr>
          <p:cNvPicPr>
            <a:picLocks noChangeAspect="1"/>
          </p:cNvPicPr>
          <p:nvPr/>
        </p:nvPicPr>
        <p:blipFill>
          <a:blip r:embed="rId10"/>
          <a:stretch>
            <a:fillRect/>
          </a:stretch>
        </p:blipFill>
        <p:spPr>
          <a:xfrm>
            <a:off x="3649232" y="1385970"/>
            <a:ext cx="564795" cy="150901"/>
          </a:xfrm>
          <a:prstGeom prst="rect">
            <a:avLst/>
          </a:prstGeom>
          <a:solidFill>
            <a:srgbClr val="FFFFFF"/>
          </a:solidFill>
        </p:spPr>
      </p:pic>
      <p:pic>
        <p:nvPicPr>
          <p:cNvPr id="57" name="Picture 163" descr="jpx">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260224" y="1423557"/>
            <a:ext cx="379060" cy="449263"/>
          </a:xfrm>
          <a:prstGeom prst="rect">
            <a:avLst/>
          </a:prstGeom>
          <a:solidFill>
            <a:srgbClr val="FFFFFF"/>
          </a:solidFill>
          <a:effectLst/>
        </p:spPr>
      </p:pic>
      <p:pic>
        <p:nvPicPr>
          <p:cNvPr id="58" name="Picture 155" descr="CLS">
            <a:extLst/>
          </p:cNvPr>
          <p:cNvPicPr>
            <a:picLocks noChangeAspect="1" noChangeArrowheads="1"/>
          </p:cNvPicPr>
          <p:nvPr/>
        </p:nvPicPr>
        <p:blipFill rotWithShape="1">
          <a:blip r:embed="rId12">
            <a:extLst>
              <a:ext uri="{28A0092B-C50C-407E-A947-70E740481C1C}">
                <a14:useLocalDpi xmlns:a14="http://schemas.microsoft.com/office/drawing/2010/main"/>
              </a:ext>
            </a:extLst>
          </a:blip>
          <a:srcRect/>
          <a:stretch/>
        </p:blipFill>
        <p:spPr bwMode="auto">
          <a:xfrm>
            <a:off x="4493302" y="1327910"/>
            <a:ext cx="563901" cy="270025"/>
          </a:xfrm>
          <a:prstGeom prst="rect">
            <a:avLst/>
          </a:prstGeom>
          <a:solidFill>
            <a:srgbClr val="FFFFFF"/>
          </a:solidFill>
          <a:effectLst/>
        </p:spPr>
      </p:pic>
      <p:pic>
        <p:nvPicPr>
          <p:cNvPr id="59" name="Picture 58"/>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3893791" y="1567086"/>
            <a:ext cx="905434" cy="327401"/>
          </a:xfrm>
          <a:prstGeom prst="rect">
            <a:avLst/>
          </a:prstGeom>
        </p:spPr>
      </p:pic>
      <p:pic>
        <p:nvPicPr>
          <p:cNvPr id="60" name="Picture 59"/>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026639" y="4353656"/>
            <a:ext cx="531964" cy="256810"/>
          </a:xfrm>
          <a:prstGeom prst="rect">
            <a:avLst/>
          </a:prstGeom>
        </p:spPr>
      </p:pic>
      <p:pic>
        <p:nvPicPr>
          <p:cNvPr id="61" name="Picture 156" descr="walmart">
            <a:extLst/>
          </p:cNvPr>
          <p:cNvPicPr>
            <a:picLocks noChangeAspect="1" noChangeArrowheads="1"/>
          </p:cNvPicPr>
          <p:nvPr/>
        </p:nvPicPr>
        <p:blipFill>
          <a:blip r:embed="rId15"/>
          <a:srcRect/>
          <a:stretch>
            <a:fillRect/>
          </a:stretch>
        </p:blipFill>
        <p:spPr bwMode="auto">
          <a:xfrm>
            <a:off x="3253729" y="4325294"/>
            <a:ext cx="833477" cy="234415"/>
          </a:xfrm>
          <a:prstGeom prst="rect">
            <a:avLst/>
          </a:prstGeom>
          <a:solidFill>
            <a:srgbClr val="FFFFFF"/>
          </a:solidFill>
          <a:effectLst/>
        </p:spPr>
      </p:pic>
      <p:pic>
        <p:nvPicPr>
          <p:cNvPr id="62" name="Picture 2" descr="https://c1.staticflickr.com/9/8823/27680419843_935989fd13_b.jpg">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703743" y="4357463"/>
            <a:ext cx="1351460" cy="265831"/>
          </a:xfrm>
          <a:prstGeom prst="rect">
            <a:avLst/>
          </a:prstGeom>
          <a:noFill/>
        </p:spPr>
      </p:pic>
      <p:pic>
        <p:nvPicPr>
          <p:cNvPr id="63" name="Picture 6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029264" y="3354848"/>
            <a:ext cx="1027939" cy="288464"/>
          </a:xfrm>
          <a:prstGeom prst="rect">
            <a:avLst/>
          </a:prstGeom>
        </p:spPr>
      </p:pic>
      <p:pic>
        <p:nvPicPr>
          <p:cNvPr id="64" name="Picture 63"/>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6267248" y="3350264"/>
            <a:ext cx="927192" cy="253696"/>
          </a:xfrm>
          <a:prstGeom prst="rect">
            <a:avLst/>
          </a:prstGeom>
        </p:spPr>
      </p:pic>
      <p:pic>
        <p:nvPicPr>
          <p:cNvPr id="65" name="Picture 64"/>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342693" y="3327405"/>
            <a:ext cx="838712" cy="394893"/>
          </a:xfrm>
          <a:prstGeom prst="rect">
            <a:avLst/>
          </a:prstGeom>
        </p:spPr>
      </p:pic>
      <p:pic>
        <p:nvPicPr>
          <p:cNvPr id="66" name="Picture 65"/>
          <p:cNvPicPr>
            <a:picLocks noChangeAspect="1"/>
          </p:cNvPicPr>
          <p:nvPr/>
        </p:nvPicPr>
        <p:blipFill>
          <a:blip r:embed="rId20"/>
          <a:stretch>
            <a:fillRect/>
          </a:stretch>
        </p:blipFill>
        <p:spPr>
          <a:xfrm>
            <a:off x="7568980" y="3350264"/>
            <a:ext cx="835505" cy="321650"/>
          </a:xfrm>
          <a:prstGeom prst="rect">
            <a:avLst/>
          </a:prstGeom>
        </p:spPr>
      </p:pic>
      <p:pic>
        <p:nvPicPr>
          <p:cNvPr id="67" name="Picture 37" descr="Logo_Credit_mutuel_ARKEA">
            <a:extLst/>
          </p:cNvPr>
          <p:cNvPicPr>
            <a:picLocks noChangeAspect="1" noChangeArrowheads="1"/>
          </p:cNvPicPr>
          <p:nvPr/>
        </p:nvPicPr>
        <p:blipFill>
          <a:blip r:embed="rId21" cstate="print"/>
          <a:srcRect/>
          <a:stretch>
            <a:fillRect/>
          </a:stretch>
        </p:blipFill>
        <p:spPr bwMode="auto">
          <a:xfrm>
            <a:off x="2170139" y="2437102"/>
            <a:ext cx="783428" cy="225872"/>
          </a:xfrm>
          <a:prstGeom prst="rect">
            <a:avLst/>
          </a:prstGeom>
          <a:solidFill>
            <a:srgbClr val="FFFFFF"/>
          </a:solidFill>
          <a:effectLst/>
        </p:spPr>
      </p:pic>
      <p:pic>
        <p:nvPicPr>
          <p:cNvPr id="68" name="Picture 67"/>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1444416" y="2694436"/>
            <a:ext cx="654952" cy="240655"/>
          </a:xfrm>
          <a:prstGeom prst="rect">
            <a:avLst/>
          </a:prstGeom>
        </p:spPr>
      </p:pic>
      <p:pic>
        <p:nvPicPr>
          <p:cNvPr id="69" name="Picture 68"/>
          <p:cNvPicPr>
            <a:picLocks noChangeAspect="1"/>
          </p:cNvPicPr>
          <p:nvPr/>
        </p:nvPicPr>
        <p:blipFill>
          <a:blip r:embed="rId23"/>
          <a:stretch>
            <a:fillRect/>
          </a:stretch>
        </p:blipFill>
        <p:spPr>
          <a:xfrm>
            <a:off x="998771" y="2362247"/>
            <a:ext cx="697812" cy="282896"/>
          </a:xfrm>
          <a:prstGeom prst="rect">
            <a:avLst/>
          </a:prstGeom>
        </p:spPr>
      </p:pic>
      <p:pic>
        <p:nvPicPr>
          <p:cNvPr id="70" name="Picture 69"/>
          <p:cNvPicPr>
            <a:picLocks noChangeAspect="1"/>
          </p:cNvPicPr>
          <p:nvPr/>
        </p:nvPicPr>
        <p:blipFill>
          <a:blip r:embed="rId24"/>
          <a:stretch>
            <a:fillRect/>
          </a:stretch>
        </p:blipFill>
        <p:spPr>
          <a:xfrm>
            <a:off x="893665" y="1386059"/>
            <a:ext cx="1280307" cy="149248"/>
          </a:xfrm>
          <a:prstGeom prst="rect">
            <a:avLst/>
          </a:prstGeom>
        </p:spPr>
      </p:pic>
      <p:pic>
        <p:nvPicPr>
          <p:cNvPr id="71" name="Picture 36" descr="Mizuho Financial">
            <a:extLst/>
          </p:cNvPr>
          <p:cNvPicPr>
            <a:picLocks noChangeAspect="1" noChangeArrowheads="1"/>
          </p:cNvPicPr>
          <p:nvPr/>
        </p:nvPicPr>
        <p:blipFill>
          <a:blip r:embed="rId25" cstate="print"/>
          <a:srcRect/>
          <a:stretch>
            <a:fillRect/>
          </a:stretch>
        </p:blipFill>
        <p:spPr bwMode="auto">
          <a:xfrm>
            <a:off x="2528001" y="1437346"/>
            <a:ext cx="425565" cy="228275"/>
          </a:xfrm>
          <a:prstGeom prst="rect">
            <a:avLst/>
          </a:prstGeom>
          <a:solidFill>
            <a:schemeClr val="bg1"/>
          </a:solidFill>
          <a:effectLst/>
        </p:spPr>
      </p:pic>
      <p:pic>
        <p:nvPicPr>
          <p:cNvPr id="72" name="Picture 71"/>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1089206" y="1665110"/>
            <a:ext cx="721696" cy="123843"/>
          </a:xfrm>
          <a:prstGeom prst="rect">
            <a:avLst/>
          </a:prstGeom>
        </p:spPr>
      </p:pic>
      <p:pic>
        <p:nvPicPr>
          <p:cNvPr id="73" name="Picture 7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1870776" y="1575093"/>
            <a:ext cx="564294" cy="235296"/>
          </a:xfrm>
          <a:prstGeom prst="rect">
            <a:avLst/>
          </a:prstGeom>
        </p:spPr>
      </p:pic>
      <p:pic>
        <p:nvPicPr>
          <p:cNvPr id="74" name="Picture 73"/>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3371502" y="4602280"/>
            <a:ext cx="371351" cy="188151"/>
          </a:xfrm>
          <a:prstGeom prst="rect">
            <a:avLst/>
          </a:prstGeom>
        </p:spPr>
      </p:pic>
      <p:pic>
        <p:nvPicPr>
          <p:cNvPr id="75" name="Picture 74"/>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3827754" y="4576205"/>
            <a:ext cx="321159" cy="264635"/>
          </a:xfrm>
          <a:prstGeom prst="rect">
            <a:avLst/>
          </a:prstGeom>
        </p:spPr>
      </p:pic>
      <p:pic>
        <p:nvPicPr>
          <p:cNvPr id="76" name="Picture 75"/>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4267423" y="4567919"/>
            <a:ext cx="293953" cy="292974"/>
          </a:xfrm>
          <a:prstGeom prst="rect">
            <a:avLst/>
          </a:prstGeom>
        </p:spPr>
      </p:pic>
      <p:pic>
        <p:nvPicPr>
          <p:cNvPr id="77" name="Picture 76"/>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4639412" y="4568387"/>
            <a:ext cx="400318" cy="300810"/>
          </a:xfrm>
          <a:prstGeom prst="rect">
            <a:avLst/>
          </a:prstGeom>
        </p:spPr>
      </p:pic>
      <p:pic>
        <p:nvPicPr>
          <p:cNvPr id="78" name="Picture 77"/>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5079673" y="4556392"/>
            <a:ext cx="428670" cy="306432"/>
          </a:xfrm>
          <a:prstGeom prst="rect">
            <a:avLst/>
          </a:prstGeom>
        </p:spPr>
      </p:pic>
      <p:pic>
        <p:nvPicPr>
          <p:cNvPr id="79" name="Picture 78"/>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5597033" y="4603566"/>
            <a:ext cx="216033" cy="185578"/>
          </a:xfrm>
          <a:prstGeom prst="rect">
            <a:avLst/>
          </a:prstGeom>
        </p:spPr>
      </p:pic>
      <p:pic>
        <p:nvPicPr>
          <p:cNvPr id="80" name="Picture 79"/>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4162940" y="4349566"/>
            <a:ext cx="545725" cy="162626"/>
          </a:xfrm>
          <a:prstGeom prst="rect">
            <a:avLst/>
          </a:prstGeom>
        </p:spPr>
      </p:pic>
      <p:pic>
        <p:nvPicPr>
          <p:cNvPr id="81" name="Picture 80"/>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4722962" y="4232709"/>
            <a:ext cx="709947" cy="357643"/>
          </a:xfrm>
          <a:prstGeom prst="rect">
            <a:avLst/>
          </a:prstGeom>
        </p:spPr>
      </p:pic>
      <p:pic>
        <p:nvPicPr>
          <p:cNvPr id="82" name="Picture 81"/>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5418439" y="4304962"/>
            <a:ext cx="491884" cy="185417"/>
          </a:xfrm>
          <a:prstGeom prst="rect">
            <a:avLst/>
          </a:prstGeom>
        </p:spPr>
      </p:pic>
    </p:spTree>
    <p:extLst>
      <p:ext uri="{BB962C8B-B14F-4D97-AF65-F5344CB8AC3E}">
        <p14:creationId xmlns:p14="http://schemas.microsoft.com/office/powerpoint/2010/main" val="3451928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gry_background_2017">
  <a:themeElements>
    <a:clrScheme name="Blue 6">
      <a:dk1>
        <a:srgbClr val="000000"/>
      </a:dk1>
      <a:lt1>
        <a:srgbClr val="000E5E"/>
      </a:lt1>
      <a:dk2>
        <a:srgbClr val="EAEAEA"/>
      </a:dk2>
      <a:lt2>
        <a:srgbClr val="FFFFFF"/>
      </a:lt2>
      <a:accent1>
        <a:srgbClr val="69A6FF"/>
      </a:accent1>
      <a:accent2>
        <a:srgbClr val="0064FF"/>
      </a:accent2>
      <a:accent3>
        <a:srgbClr val="000F5D"/>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5352</TotalTime>
  <Words>2047</Words>
  <Application>Microsoft Macintosh PowerPoint</Application>
  <PresentationFormat>On-screen Show (16:9)</PresentationFormat>
  <Paragraphs>315</Paragraphs>
  <Slides>20</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20</vt:i4>
      </vt:variant>
    </vt:vector>
  </HeadingPairs>
  <TitlesOfParts>
    <vt:vector size="31" baseType="lpstr">
      <vt:lpstr>Calibri</vt:lpstr>
      <vt:lpstr>Courier New</vt:lpstr>
      <vt:lpstr>IBM Plex Sans</vt:lpstr>
      <vt:lpstr>IBM Plex Sans Regular</vt:lpstr>
      <vt:lpstr>Mangal</vt:lpstr>
      <vt:lpstr>MS PGothic</vt:lpstr>
      <vt:lpstr>ＭＳ Ｐゴシック</vt:lpstr>
      <vt:lpstr>Arial</vt:lpstr>
      <vt:lpstr>Office Theme</vt:lpstr>
      <vt:lpstr>gry_background_2017</vt:lpstr>
      <vt:lpstr>1_Office Theme</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Source &amp; Familiar Tools</vt:lpstr>
      <vt:lpstr>PowerPoint Presentation</vt:lpstr>
      <vt:lpstr>PowerPoint Presentation</vt:lpstr>
      <vt:lpstr>PowerPoint Presentation</vt:lpstr>
      <vt:lpstr>We’ve partnered with startup and technology incubators to establish exciting spaces worldwide.</vt:lpstr>
      <vt:lpstr>PowerPoint Presentation</vt:lpstr>
      <vt:lpstr>PowerPoint Presentation</vt:lpstr>
      <vt:lpstr>PowerPoint Presentation</vt:lpstr>
      <vt:lpstr>PowerPoint Presentation</vt:lpstr>
    </vt:vector>
  </TitlesOfParts>
  <Manager/>
  <Company>ibm</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Christopher Olson</dc:creator>
  <cp:keywords/>
  <dc:description/>
  <cp:lastModifiedBy>ANTHONY Cole</cp:lastModifiedBy>
  <cp:revision>237</cp:revision>
  <dcterms:created xsi:type="dcterms:W3CDTF">2017-08-16T13:56:53Z</dcterms:created>
  <dcterms:modified xsi:type="dcterms:W3CDTF">2017-09-08T16:14:21Z</dcterms:modified>
  <cp:category/>
</cp:coreProperties>
</file>